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0.xml" ContentType="application/vnd.openxmlformats-officedocument.presentationml.notesSl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charts/chart15.xml" ContentType="application/vnd.openxmlformats-officedocument.drawingml.chart+xml"/>
  <Override PartName="/ppt/notesSlides/notesSlide11.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9.xml" ContentType="application/vnd.ms-office.chartstyle+xml"/>
  <Override PartName="/ppt/charts/colors9.xml" ContentType="application/vnd.ms-office.chartcolorstyle+xml"/>
  <Override PartName="/ppt/charts/chart2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14.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15.xml" ContentType="application/vnd.openxmlformats-officedocument.presentationml.notesSlide+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53.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6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63.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7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7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8.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notesSlides/notesSlide19.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9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9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0.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10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101.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1.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notesSlides/notesSlide22.xml" ContentType="application/vnd.openxmlformats-officedocument.presentationml.notesSlide+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notesSlides/notesSlide23.xml" ContentType="application/vnd.openxmlformats-officedocument.presentationml.notesSlide+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chart12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12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123.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4.xml" ContentType="application/vnd.openxmlformats-officedocument.presentationml.notesSlide+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chart1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13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131.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chart1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1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139.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6.xml" ContentType="application/vnd.openxmlformats-officedocument.presentationml.notesSlide+xml"/>
  <Override PartName="/ppt/charts/chart140.xml" ContentType="application/vnd.openxmlformats-officedocument.drawingml.chart+xml"/>
  <Override PartName="/ppt/charts/chart141.xml" ContentType="application/vnd.openxmlformats-officedocument.drawingml.chart+xml"/>
  <Override PartName="/ppt/charts/chart14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3.xml" ContentType="application/vnd.openxmlformats-officedocument.drawingml.chart+xml"/>
  <Override PartName="/ppt/charts/chart144.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14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146.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147.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148.xml" ContentType="application/vnd.openxmlformats-officedocument.drawingml.chart+xml"/>
  <Override PartName="/ppt/charts/chart149.xml" ContentType="application/vnd.openxmlformats-officedocument.drawingml.chart+xml"/>
  <Override PartName="/ppt/notesSlides/notesSlide29.xml" ContentType="application/vnd.openxmlformats-officedocument.presentationml.notesSlide+xml"/>
  <Override PartName="/ppt/charts/chart150.xml" ContentType="application/vnd.openxmlformats-officedocument.drawingml.chart+xml"/>
  <Override PartName="/ppt/charts/chart15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15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15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154.xml" ContentType="application/vnd.openxmlformats-officedocument.drawingml.chart+xml"/>
  <Override PartName="/ppt/charts/chart155.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156.xml" ContentType="application/vnd.openxmlformats-officedocument.drawingml.chart+xml"/>
  <Override PartName="/ppt/notesSlides/notesSlide30.xml" ContentType="application/vnd.openxmlformats-officedocument.presentationml.notesSlide+xml"/>
  <Override PartName="/ppt/charts/chart157.xml" ContentType="application/vnd.openxmlformats-officedocument.drawingml.chart+xml"/>
  <Override PartName="/ppt/charts/chart15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15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16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161.xml" ContentType="application/vnd.openxmlformats-officedocument.drawingml.chart+xml"/>
  <Override PartName="/ppt/charts/chart162.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163.xml" ContentType="application/vnd.openxmlformats-officedocument.drawingml.chart+xml"/>
  <Override PartName="/ppt/notesSlides/notesSlide31.xml" ContentType="application/vnd.openxmlformats-officedocument.presentationml.notesSlide+xml"/>
  <Override PartName="/ppt/charts/chart164.xml" ContentType="application/vnd.openxmlformats-officedocument.drawingml.chart+xml"/>
  <Override PartName="/ppt/charts/chart165.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166.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167.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168.xml" ContentType="application/vnd.openxmlformats-officedocument.drawingml.chart+xml"/>
  <Override PartName="/ppt/charts/chart169.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170.xml" ContentType="application/vnd.openxmlformats-officedocument.drawingml.chart+xml"/>
  <Override PartName="/ppt/notesSlides/notesSlide32.xml" ContentType="application/vnd.openxmlformats-officedocument.presentationml.notesSlide+xml"/>
  <Override PartName="/ppt/charts/chart171.xml" ContentType="application/vnd.openxmlformats-officedocument.drawingml.chart+xml"/>
  <Override PartName="/ppt/charts/chart17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17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17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175.xml" ContentType="application/vnd.openxmlformats-officedocument.drawingml.chart+xml"/>
  <Override PartName="/ppt/charts/chart176.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177.xml" ContentType="application/vnd.openxmlformats-officedocument.drawingml.chart+xml"/>
  <Override PartName="/ppt/notesSlides/notesSlide33.xml" ContentType="application/vnd.openxmlformats-officedocument.presentationml.notesSlide+xml"/>
  <Override PartName="/ppt/charts/chart178.xml" ContentType="application/vnd.openxmlformats-officedocument.drawingml.chart+xml"/>
  <Override PartName="/ppt/charts/chart179.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180.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181.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182.xml" ContentType="application/vnd.openxmlformats-officedocument.drawingml.chart+xml"/>
  <Override PartName="/ppt/charts/chart183.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84.xml" ContentType="application/vnd.openxmlformats-officedocument.drawingml.chart+xml"/>
  <Override PartName="/ppt/notesSlides/notesSlide34.xml" ContentType="application/vnd.openxmlformats-officedocument.presentationml.notesSlide+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chart1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1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190.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191.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35.xml" ContentType="application/vnd.openxmlformats-officedocument.presentationml.notesSlide+xml"/>
  <Override PartName="/ppt/charts/chart192.xml" ContentType="application/vnd.openxmlformats-officedocument.drawingml.chart+xml"/>
  <Override PartName="/ppt/charts/chart193.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194.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195.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196.xml" ContentType="application/vnd.openxmlformats-officedocument.drawingml.chart+xml"/>
  <Override PartName="/ppt/charts/chart19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198.xml" ContentType="application/vnd.openxmlformats-officedocument.drawingml.chart+xml"/>
  <Override PartName="/ppt/notesSlides/notesSlide36.xml" ContentType="application/vnd.openxmlformats-officedocument.presentationml.notesSlide+xml"/>
  <Override PartName="/ppt/charts/chart199.xml" ContentType="application/vnd.openxmlformats-officedocument.drawingml.chart+xml"/>
  <Override PartName="/ppt/charts/chart200.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20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202.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203.xml" ContentType="application/vnd.openxmlformats-officedocument.drawingml.chart+xml"/>
  <Override PartName="/ppt/charts/chart204.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205.xml" ContentType="application/vnd.openxmlformats-officedocument.drawingml.chart+xml"/>
  <Override PartName="/ppt/notesSlides/notesSlide37.xml" ContentType="application/vnd.openxmlformats-officedocument.presentationml.notesSlide+xml"/>
  <Override PartName="/ppt/charts/chart206.xml" ContentType="application/vnd.openxmlformats-officedocument.drawingml.chart+xml"/>
  <Override PartName="/ppt/charts/chart207.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208.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209.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210.xml" ContentType="application/vnd.openxmlformats-officedocument.drawingml.chart+xml"/>
  <Override PartName="/ppt/charts/chart211.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212.xml" ContentType="application/vnd.openxmlformats-officedocument.drawingml.chart+xml"/>
  <Override PartName="/ppt/notesSlides/notesSlide38.xml" ContentType="application/vnd.openxmlformats-officedocument.presentationml.notesSlide+xml"/>
  <Override PartName="/ppt/charts/chart213.xml" ContentType="application/vnd.openxmlformats-officedocument.drawingml.chart+xml"/>
  <Override PartName="/ppt/charts/chart214.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215.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216.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217.xml" ContentType="application/vnd.openxmlformats-officedocument.drawingml.chart+xml"/>
  <Override PartName="/ppt/charts/chart218.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219.xml" ContentType="application/vnd.openxmlformats-officedocument.drawingml.chart+xml"/>
  <Override PartName="/ppt/notesSlides/notesSlide39.xml" ContentType="application/vnd.openxmlformats-officedocument.presentationml.notesSlide+xml"/>
  <Override PartName="/ppt/charts/chart220.xml" ContentType="application/vnd.openxmlformats-officedocument.drawingml.chart+xml"/>
  <Override PartName="/ppt/charts/chart221.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222.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223.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224.xml" ContentType="application/vnd.openxmlformats-officedocument.drawingml.chart+xml"/>
  <Override PartName="/ppt/charts/chart225.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226.xml" ContentType="application/vnd.openxmlformats-officedocument.drawingml.chart+xml"/>
  <Override PartName="/ppt/notesSlides/notesSlide40.xml" ContentType="application/vnd.openxmlformats-officedocument.presentationml.notesSlide+xml"/>
  <Override PartName="/ppt/charts/chart227.xml" ContentType="application/vnd.openxmlformats-officedocument.drawingml.chart+xml"/>
  <Override PartName="/ppt/charts/chart228.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229.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230.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231.xml" ContentType="application/vnd.openxmlformats-officedocument.drawingml.chart+xml"/>
  <Override PartName="/ppt/charts/chart232.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233.xml" ContentType="application/vnd.openxmlformats-officedocument.drawingml.chart+xml"/>
  <Override PartName="/ppt/notesSlides/notesSlide41.xml" ContentType="application/vnd.openxmlformats-officedocument.presentationml.notesSlide+xml"/>
  <Override PartName="/ppt/charts/chart234.xml" ContentType="application/vnd.openxmlformats-officedocument.drawingml.chart+xml"/>
  <Override PartName="/ppt/charts/chart235.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236.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237.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238.xml" ContentType="application/vnd.openxmlformats-officedocument.drawingml.chart+xml"/>
  <Override PartName="/ppt/charts/chart239.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240.xml" ContentType="application/vnd.openxmlformats-officedocument.drawingml.chart+xml"/>
  <Override PartName="/ppt/notesSlides/notesSlide42.xml" ContentType="application/vnd.openxmlformats-officedocument.presentationml.notesSlide+xml"/>
  <Override PartName="/ppt/charts/chart241.xml" ContentType="application/vnd.openxmlformats-officedocument.drawingml.chart+xml"/>
  <Override PartName="/ppt/charts/chart24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24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244.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245.xml" ContentType="application/vnd.openxmlformats-officedocument.drawingml.chart+xml"/>
  <Override PartName="/ppt/charts/chart246.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247.xml" ContentType="application/vnd.openxmlformats-officedocument.drawingml.chart+xml"/>
  <Override PartName="/ppt/notesSlides/notesSlide43.xml" ContentType="application/vnd.openxmlformats-officedocument.presentationml.notesSlide+xml"/>
  <Override PartName="/ppt/charts/chart248.xml" ContentType="application/vnd.openxmlformats-officedocument.drawingml.chart+xml"/>
  <Override PartName="/ppt/charts/chart249.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250.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251.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252.xml" ContentType="application/vnd.openxmlformats-officedocument.drawingml.chart+xml"/>
  <Override PartName="/ppt/charts/chart253.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254.xml" ContentType="application/vnd.openxmlformats-officedocument.drawingml.chart+xml"/>
  <Override PartName="/ppt/notesSlides/notesSlide44.xml" ContentType="application/vnd.openxmlformats-officedocument.presentationml.notesSlide+xml"/>
  <Override PartName="/ppt/charts/chart255.xml" ContentType="application/vnd.openxmlformats-officedocument.drawingml.chart+xml"/>
  <Override PartName="/ppt/charts/chart256.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257.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258.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259.xml" ContentType="application/vnd.openxmlformats-officedocument.drawingml.chart+xml"/>
  <Override PartName="/ppt/charts/chart260.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261.xml" ContentType="application/vnd.openxmlformats-officedocument.drawingml.chart+xml"/>
  <Override PartName="/ppt/notesSlides/notesSlide45.xml" ContentType="application/vnd.openxmlformats-officedocument.presentationml.notesSlide+xml"/>
  <Override PartName="/ppt/charts/chart262.xml" ContentType="application/vnd.openxmlformats-officedocument.drawingml.chart+xml"/>
  <Override PartName="/ppt/charts/chart263.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264.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265.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266.xml" ContentType="application/vnd.openxmlformats-officedocument.drawingml.chart+xml"/>
  <Override PartName="/ppt/charts/chart26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268.xml" ContentType="application/vnd.openxmlformats-officedocument.drawingml.chart+xml"/>
  <Override PartName="/ppt/notesSlides/notesSlide46.xml" ContentType="application/vnd.openxmlformats-officedocument.presentationml.notesSlide+xml"/>
  <Override PartName="/ppt/charts/chart269.xml" ContentType="application/vnd.openxmlformats-officedocument.drawingml.chart+xml"/>
  <Override PartName="/ppt/charts/chart27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27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272.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273.xml" ContentType="application/vnd.openxmlformats-officedocument.drawingml.chart+xml"/>
  <Override PartName="/ppt/charts/chart274.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275.xml" ContentType="application/vnd.openxmlformats-officedocument.drawingml.chart+xml"/>
  <Override PartName="/ppt/notesSlides/notesSlide47.xml" ContentType="application/vnd.openxmlformats-officedocument.presentationml.notesSlide+xml"/>
  <Override PartName="/ppt/charts/chart276.xml" ContentType="application/vnd.openxmlformats-officedocument.drawingml.chart+xml"/>
  <Override PartName="/ppt/charts/chart277.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278.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279.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280.xml" ContentType="application/vnd.openxmlformats-officedocument.drawingml.chart+xml"/>
  <Override PartName="/ppt/charts/chart281.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282.xml" ContentType="application/vnd.openxmlformats-officedocument.drawingml.chart+xml"/>
  <Override PartName="/ppt/notesSlides/notesSlide48.xml" ContentType="application/vnd.openxmlformats-officedocument.presentationml.notesSlide+xml"/>
  <Override PartName="/ppt/charts/chart283.xml" ContentType="application/vnd.openxmlformats-officedocument.drawingml.chart+xml"/>
  <Override PartName="/ppt/charts/chart284.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285.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286.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287.xml" ContentType="application/vnd.openxmlformats-officedocument.drawingml.chart+xml"/>
  <Override PartName="/ppt/charts/chart288.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289.xml" ContentType="application/vnd.openxmlformats-officedocument.drawingml.chart+xml"/>
  <Override PartName="/ppt/notesSlides/notesSlide49.xml" ContentType="application/vnd.openxmlformats-officedocument.presentationml.notesSlide+xml"/>
  <Override PartName="/ppt/charts/chart290.xml" ContentType="application/vnd.openxmlformats-officedocument.drawingml.chart+xml"/>
  <Override PartName="/ppt/charts/chart291.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292.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293.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294.xml" ContentType="application/vnd.openxmlformats-officedocument.drawingml.chart+xml"/>
  <Override PartName="/ppt/charts/chart295.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296.xml" ContentType="application/vnd.openxmlformats-officedocument.drawingml.chart+xml"/>
  <Override PartName="/ppt/notesSlides/notesSlide50.xml" ContentType="application/vnd.openxmlformats-officedocument.presentationml.notesSlide+xml"/>
  <Override PartName="/ppt/charts/chart297.xml" ContentType="application/vnd.openxmlformats-officedocument.drawingml.chart+xml"/>
  <Override PartName="/ppt/charts/chart29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29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300.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301.xml" ContentType="application/vnd.openxmlformats-officedocument.drawingml.chart+xml"/>
  <Override PartName="/ppt/charts/chart302.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303.xml" ContentType="application/vnd.openxmlformats-officedocument.drawingml.chart+xml"/>
  <Override PartName="/ppt/notesSlides/notesSlide51.xml" ContentType="application/vnd.openxmlformats-officedocument.presentationml.notesSlide+xml"/>
  <Override PartName="/ppt/charts/chart304.xml" ContentType="application/vnd.openxmlformats-officedocument.drawingml.chart+xml"/>
  <Override PartName="/ppt/charts/chart305.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306.xml" ContentType="application/vnd.openxmlformats-officedocument.drawingml.chart+xml"/>
  <Override PartName="/ppt/charts/chart307.xml" ContentType="application/vnd.openxmlformats-officedocument.drawingml.chart+xml"/>
  <Override PartName="/ppt/charts/style129.xml" ContentType="application/vnd.ms-office.chartstyle+xml"/>
  <Override PartName="/ppt/charts/colors129.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08.xml" ContentType="application/vnd.openxmlformats-officedocument.drawingml.chart+xml"/>
  <Override PartName="/ppt/charts/chart309.xml" ContentType="application/vnd.openxmlformats-officedocument.drawingml.chart+xml"/>
  <Override PartName="/ppt/notesSlides/notesSlide54.xml" ContentType="application/vnd.openxmlformats-officedocument.presentationml.notesSlide+xml"/>
  <Override PartName="/ppt/charts/chart310.xml" ContentType="application/vnd.openxmlformats-officedocument.drawingml.chart+xml"/>
  <Override PartName="/ppt/charts/chart311.xml" ContentType="application/vnd.openxmlformats-officedocument.drawingml.chart+xml"/>
  <Override PartName="/ppt/notesSlides/notesSlide55.xml" ContentType="application/vnd.openxmlformats-officedocument.presentationml.notesSlide+xml"/>
  <Override PartName="/ppt/charts/chart312.xml" ContentType="application/vnd.openxmlformats-officedocument.drawingml.chart+xml"/>
  <Override PartName="/ppt/charts/chart313.xml" ContentType="application/vnd.openxmlformats-officedocument.drawingml.chart+xml"/>
  <Override PartName="/ppt/charts/chart314.xml" ContentType="application/vnd.openxmlformats-officedocument.drawingml.chart+xml"/>
  <Override PartName="/ppt/notesSlides/notesSlide56.xml" ContentType="application/vnd.openxmlformats-officedocument.presentationml.notesSlide+xml"/>
  <Override PartName="/ppt/charts/chart315.xml" ContentType="application/vnd.openxmlformats-officedocument.drawingml.chart+xml"/>
  <Override PartName="/ppt/charts/chart316.xml" ContentType="application/vnd.openxmlformats-officedocument.drawingml.chart+xml"/>
  <Override PartName="/ppt/notesSlides/notesSlide57.xml" ContentType="application/vnd.openxmlformats-officedocument.presentationml.notesSlide+xml"/>
  <Override PartName="/ppt/charts/chart317.xml" ContentType="application/vnd.openxmlformats-officedocument.drawingml.chart+xml"/>
  <Override PartName="/ppt/charts/chart318.xml" ContentType="application/vnd.openxmlformats-officedocument.drawingml.chart+xml"/>
  <Override PartName="/ppt/notesSlides/notesSlide58.xml" ContentType="application/vnd.openxmlformats-officedocument.presentationml.notesSlide+xml"/>
  <Override PartName="/ppt/charts/chart319.xml" ContentType="application/vnd.openxmlformats-officedocument.drawingml.chart+xml"/>
  <Override PartName="/ppt/charts/chart320.xml" ContentType="application/vnd.openxmlformats-officedocument.drawingml.chart+xml"/>
  <Override PartName="/ppt/notesSlides/notesSlide59.xml" ContentType="application/vnd.openxmlformats-officedocument.presentationml.notesSlide+xml"/>
  <Override PartName="/ppt/charts/chart321.xml" ContentType="application/vnd.openxmlformats-officedocument.drawingml.chart+xml"/>
  <Override PartName="/ppt/charts/chart322.xml" ContentType="application/vnd.openxmlformats-officedocument.drawingml.chart+xml"/>
  <Override PartName="/ppt/charts/chart323.xml" ContentType="application/vnd.openxmlformats-officedocument.drawingml.chart+xml"/>
  <Override PartName="/ppt/charts/chart324.xml" ContentType="application/vnd.openxmlformats-officedocument.drawingml.chart+xml"/>
  <Override PartName="/ppt/charts/chart325.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26.xml" ContentType="application/vnd.openxmlformats-officedocument.drawingml.chart+xml"/>
  <Override PartName="/ppt/notesSlides/notesSlide63.xml" ContentType="application/vnd.openxmlformats-officedocument.presentationml.notesSlide+xml"/>
  <Override PartName="/ppt/charts/chart327.xml" ContentType="application/vnd.openxmlformats-officedocument.drawingml.chart+xml"/>
  <Override PartName="/ppt/notesSlides/notesSlide64.xml" ContentType="application/vnd.openxmlformats-officedocument.presentationml.notesSlide+xml"/>
  <Override PartName="/ppt/charts/chart328.xml" ContentType="application/vnd.openxmlformats-officedocument.drawingml.chart+xml"/>
  <Override PartName="/ppt/notesSlides/notesSlide65.xml" ContentType="application/vnd.openxmlformats-officedocument.presentationml.notesSlide+xml"/>
  <Override PartName="/ppt/charts/chart329.xml" ContentType="application/vnd.openxmlformats-officedocument.drawingml.chart+xml"/>
  <Override PartName="/ppt/charts/chart330.xml" ContentType="application/vnd.openxmlformats-officedocument.drawingml.chart+xml"/>
  <Override PartName="/ppt/notesSlides/notesSlide66.xml" ContentType="application/vnd.openxmlformats-officedocument.presentationml.notesSlide+xml"/>
  <Override PartName="/ppt/charts/chart331.xml" ContentType="application/vnd.openxmlformats-officedocument.drawingml.chart+xml"/>
  <Override PartName="/ppt/charts/chart332.xml" ContentType="application/vnd.openxmlformats-officedocument.drawingml.chart+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4"/>
  </p:notesMasterIdLst>
  <p:sldIdLst>
    <p:sldId id="1582" r:id="rId5"/>
    <p:sldId id="1583" r:id="rId6"/>
    <p:sldId id="1614" r:id="rId7"/>
    <p:sldId id="1623" r:id="rId8"/>
    <p:sldId id="1624" r:id="rId9"/>
    <p:sldId id="2025" r:id="rId10"/>
    <p:sldId id="1613" r:id="rId11"/>
    <p:sldId id="1609" r:id="rId12"/>
    <p:sldId id="1591" r:id="rId13"/>
    <p:sldId id="1621" r:id="rId14"/>
    <p:sldId id="1615" r:id="rId15"/>
    <p:sldId id="1598" r:id="rId16"/>
    <p:sldId id="1622" r:id="rId17"/>
    <p:sldId id="1626" r:id="rId18"/>
    <p:sldId id="1639" r:id="rId19"/>
    <p:sldId id="1741" r:id="rId20"/>
    <p:sldId id="1752" r:id="rId21"/>
    <p:sldId id="1627" r:id="rId22"/>
    <p:sldId id="1742" r:id="rId23"/>
    <p:sldId id="1628" r:id="rId24"/>
    <p:sldId id="1743" r:id="rId25"/>
    <p:sldId id="1629" r:id="rId26"/>
    <p:sldId id="1745" r:id="rId27"/>
    <p:sldId id="1744" r:id="rId28"/>
    <p:sldId id="1630" r:id="rId29"/>
    <p:sldId id="1746" r:id="rId30"/>
    <p:sldId id="1631" r:id="rId31"/>
    <p:sldId id="1748" r:id="rId32"/>
    <p:sldId id="1747" r:id="rId33"/>
    <p:sldId id="1978" r:id="rId34"/>
    <p:sldId id="1632" r:id="rId35"/>
    <p:sldId id="1751" r:id="rId36"/>
    <p:sldId id="1694" r:id="rId37"/>
    <p:sldId id="1749" r:id="rId38"/>
    <p:sldId id="1695" r:id="rId39"/>
    <p:sldId id="1750" r:id="rId40"/>
    <p:sldId id="1616" r:id="rId41"/>
    <p:sldId id="1601" r:id="rId42"/>
    <p:sldId id="1989" r:id="rId43"/>
    <p:sldId id="1990" r:id="rId44"/>
    <p:sldId id="1991" r:id="rId45"/>
    <p:sldId id="1992" r:id="rId46"/>
    <p:sldId id="1993" r:id="rId47"/>
    <p:sldId id="1994" r:id="rId48"/>
    <p:sldId id="1995" r:id="rId49"/>
    <p:sldId id="1996" r:id="rId50"/>
    <p:sldId id="1997" r:id="rId51"/>
    <p:sldId id="1998" r:id="rId52"/>
    <p:sldId id="1999" r:id="rId53"/>
    <p:sldId id="2000" r:id="rId54"/>
    <p:sldId id="2001" r:id="rId55"/>
    <p:sldId id="2002" r:id="rId56"/>
    <p:sldId id="2003" r:id="rId57"/>
    <p:sldId id="2004" r:id="rId58"/>
    <p:sldId id="2005" r:id="rId59"/>
    <p:sldId id="2006" r:id="rId60"/>
    <p:sldId id="2008" r:id="rId61"/>
    <p:sldId id="2009" r:id="rId62"/>
    <p:sldId id="2010" r:id="rId63"/>
    <p:sldId id="2011" r:id="rId64"/>
    <p:sldId id="2012" r:id="rId65"/>
    <p:sldId id="1845" r:id="rId66"/>
    <p:sldId id="1977" r:id="rId67"/>
    <p:sldId id="2019" r:id="rId68"/>
    <p:sldId id="2020" r:id="rId69"/>
    <p:sldId id="2021" r:id="rId70"/>
    <p:sldId id="2023" r:id="rId71"/>
    <p:sldId id="2022" r:id="rId72"/>
    <p:sldId id="2024" r:id="rId73"/>
    <p:sldId id="1619" r:id="rId74"/>
    <p:sldId id="1617" r:id="rId75"/>
    <p:sldId id="1696" r:id="rId76"/>
    <p:sldId id="1842" r:id="rId77"/>
    <p:sldId id="1841" r:id="rId78"/>
    <p:sldId id="1843" r:id="rId79"/>
    <p:sldId id="1603" r:id="rId80"/>
    <p:sldId id="1643" r:id="rId81"/>
    <p:sldId id="1620" r:id="rId82"/>
    <p:sldId id="1686"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3840">
          <p15:clr>
            <a:srgbClr val="A4A3A4"/>
          </p15:clr>
        </p15:guide>
        <p15:guide id="3" orient="horz" pos="16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414720-90A7-6C46-D0BB-D9DB8B1B0E55}" name="Daniela Alvarez Garcia" initials="DAG" userId="S::Daniela.AlvarezGarcia@ipsos.com::ba086176-ea30-48e4-a05e-c9484fa23098" providerId="AD"/>
  <p188:author id="{EF50EB6D-2B97-0BC3-856B-083DAEF71AEB}" name="Michelle Gray" initials="MG" userId="S::Michelle.Gray@ipsos.com::3b7921cb-17e4-4e33-9074-d3116f37b4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Tuhou" initials="LT" lastIdx="183" clrIdx="0">
    <p:extLst>
      <p:ext uri="{19B8F6BF-5375-455C-9EA6-DF929625EA0E}">
        <p15:presenceInfo xmlns:p15="http://schemas.microsoft.com/office/powerpoint/2012/main" userId="S::Laura.Tuhou@ipsos.com::94f23cdc-b8ee-45bd-9d0f-7cfa9897fefa" providerId="AD"/>
      </p:ext>
    </p:extLst>
  </p:cmAuthor>
  <p:cmAuthor id="2" name="Joanna Barry" initials="JB" lastIdx="287" clrIdx="1">
    <p:extLst>
      <p:ext uri="{19B8F6BF-5375-455C-9EA6-DF929625EA0E}">
        <p15:presenceInfo xmlns:p15="http://schemas.microsoft.com/office/powerpoint/2012/main" userId="S::Joanna.Barry@ipsos.com::29a8d5d1-a248-4d0f-aede-8a2f1cb75251"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5" name="Sutherland, Christopher" initials="SC" lastIdx="39" clrIdx="4">
    <p:extLst>
      <p:ext uri="{19B8F6BF-5375-455C-9EA6-DF929625EA0E}">
        <p15:presenceInfo xmlns:p15="http://schemas.microsoft.com/office/powerpoint/2012/main" userId="S::Christopher.Sutherland@cqc.org.uk::b8d51e68-209d-4de1-a1f4-35fbc8ca853b" providerId="AD"/>
      </p:ext>
    </p:extLst>
  </p:cmAuthor>
  <p:cmAuthor id="6" name="Dan Philo" initials="DP" lastIdx="20" clrIdx="5">
    <p:extLst>
      <p:ext uri="{19B8F6BF-5375-455C-9EA6-DF929625EA0E}">
        <p15:presenceInfo xmlns:p15="http://schemas.microsoft.com/office/powerpoint/2012/main" userId="S::Dan.Philo@ipsos.com::1fa1b32e-a259-4560-89e3-b77ad100ea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5FBD83"/>
    <a:srgbClr val="C00000"/>
    <a:srgbClr val="F1BE48"/>
    <a:srgbClr val="A9D18E"/>
    <a:srgbClr val="FFD966"/>
    <a:srgbClr val="E87722"/>
    <a:srgbClr val="41999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93922" autoAdjust="0"/>
  </p:normalViewPr>
  <p:slideViewPr>
    <p:cSldViewPr snapToGrid="0">
      <p:cViewPr varScale="1">
        <p:scale>
          <a:sx n="103" d="100"/>
          <a:sy n="103" d="100"/>
        </p:scale>
        <p:origin x="714" y="114"/>
      </p:cViewPr>
      <p:guideLst>
        <p:guide orient="horz" pos="731"/>
        <p:guide pos="3840"/>
        <p:guide orient="horz" pos="1616"/>
      </p:guideLst>
    </p:cSldViewPr>
  </p:slideViewPr>
  <p:outlineViewPr>
    <p:cViewPr>
      <p:scale>
        <a:sx n="33" d="100"/>
        <a:sy n="33" d="100"/>
      </p:scale>
      <p:origin x="0" y="-520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8/10/relationships/authors" Target="author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25.xml"/><Relationship Id="rId1" Type="http://schemas.microsoft.com/office/2011/relationships/chartStyle" Target="style25.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26.xml"/><Relationship Id="rId1" Type="http://schemas.microsoft.com/office/2011/relationships/chartStyle" Target="style26.xml"/></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image" Target="../media/image9.png"/></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image" Target="../media/image9.png"/></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image" Target="../media/image9.png"/></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image" Target="../media/image9.png"/></Relationships>
</file>

<file path=ppt/charts/_rels/chart106.xml.rels><?xml version="1.0" encoding="UTF-8" standalone="yes"?>
<Relationships xmlns="http://schemas.openxmlformats.org/package/2006/relationships"><Relationship Id="rId2" Type="http://schemas.openxmlformats.org/officeDocument/2006/relationships/package" Target="../embeddings/Microsoft_Excel_Worksheet105.xlsx"/><Relationship Id="rId1" Type="http://schemas.openxmlformats.org/officeDocument/2006/relationships/image" Target="../media/image9.png"/></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2" Type="http://schemas.openxmlformats.org/officeDocument/2006/relationships/package" Target="../embeddings/Microsoft_Excel_Worksheet108.xlsx"/><Relationship Id="rId1" Type="http://schemas.openxmlformats.org/officeDocument/2006/relationships/image" Target="../media/image9.png"/></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0.xlsx"/></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image" Target="../media/image9.png"/></Relationships>
</file>

<file path=ppt/charts/_rels/chart111.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image" Target="../media/image9.png"/></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image" Target="../media/image9.png"/></Relationships>
</file>

<file path=ppt/charts/_rels/chart113.xml.rels><?xml version="1.0" encoding="UTF-8" standalone="yes"?>
<Relationships xmlns="http://schemas.openxmlformats.org/package/2006/relationships"><Relationship Id="rId2" Type="http://schemas.openxmlformats.org/officeDocument/2006/relationships/package" Target="../embeddings/Microsoft_Excel_Worksheet112.xlsx"/><Relationship Id="rId1" Type="http://schemas.openxmlformats.org/officeDocument/2006/relationships/image" Target="../media/image9.png"/></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2" Type="http://schemas.openxmlformats.org/officeDocument/2006/relationships/package" Target="../embeddings/Microsoft_Excel_Worksheet115.xlsx"/><Relationship Id="rId1" Type="http://schemas.openxmlformats.org/officeDocument/2006/relationships/image" Target="../media/image9.png"/></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27.xml"/><Relationship Id="rId1" Type="http://schemas.microsoft.com/office/2011/relationships/chartStyle" Target="style27.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28.xml"/><Relationship Id="rId1" Type="http://schemas.microsoft.com/office/2011/relationships/chartStyle" Target="style28.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29.xml"/><Relationship Id="rId1" Type="http://schemas.microsoft.com/office/2011/relationships/chartStyle" Target="style29.xml"/></Relationships>
</file>

<file path=ppt/charts/_rels/chart124.xml.rels><?xml version="1.0" encoding="UTF-8" standalone="yes"?>
<Relationships xmlns="http://schemas.openxmlformats.org/package/2006/relationships"><Relationship Id="rId2" Type="http://schemas.openxmlformats.org/officeDocument/2006/relationships/package" Target="../embeddings/Microsoft_Excel_Worksheet123.xlsx"/><Relationship Id="rId1" Type="http://schemas.openxmlformats.org/officeDocument/2006/relationships/image" Target="../media/image9.png"/></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30.xml"/><Relationship Id="rId1" Type="http://schemas.microsoft.com/office/2011/relationships/chartStyle" Target="style30.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7.xml"/></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31.xml"/><Relationship Id="rId1" Type="http://schemas.microsoft.com/office/2011/relationships/chartStyle" Target="style31.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32.xml"/><Relationship Id="rId1" Type="http://schemas.microsoft.com/office/2011/relationships/chartStyle" Target="style32.xml"/></Relationships>
</file>

<file path=ppt/charts/_rels/chart132.xml.rels><?xml version="1.0" encoding="UTF-8" standalone="yes"?>
<Relationships xmlns="http://schemas.openxmlformats.org/package/2006/relationships"><Relationship Id="rId2" Type="http://schemas.openxmlformats.org/officeDocument/2006/relationships/package" Target="../embeddings/Microsoft_Excel_Worksheet131.xlsx"/><Relationship Id="rId1" Type="http://schemas.openxmlformats.org/officeDocument/2006/relationships/image" Target="../media/image9.png"/></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33.xml"/><Relationship Id="rId1" Type="http://schemas.microsoft.com/office/2011/relationships/chartStyle" Target="style33.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34.xml"/><Relationship Id="rId1" Type="http://schemas.microsoft.com/office/2011/relationships/chartStyle" Target="style34.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35.xml"/><Relationship Id="rId1" Type="http://schemas.microsoft.com/office/2011/relationships/chartStyle" Target="style35.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2" Type="http://schemas.openxmlformats.org/officeDocument/2006/relationships/package" Target="../embeddings/Microsoft_Excel_Worksheet139.xlsx"/><Relationship Id="rId1" Type="http://schemas.openxmlformats.org/officeDocument/2006/relationships/image" Target="../media/image9.png"/></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Worksheet140.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Microsoft_Excel_Worksheet141.xlsx"/></Relationships>
</file>

<file path=ppt/charts/_rels/chart143.xml.rels><?xml version="1.0" encoding="UTF-8" standalone="yes"?>
<Relationships xmlns="http://schemas.openxmlformats.org/package/2006/relationships"><Relationship Id="rId1" Type="http://schemas.openxmlformats.org/officeDocument/2006/relationships/package" Target="../embeddings/Microsoft_Excel_Worksheet142.xlsx"/></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36.xml"/><Relationship Id="rId1" Type="http://schemas.microsoft.com/office/2011/relationships/chartStyle" Target="style36.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37.xml"/><Relationship Id="rId1" Type="http://schemas.microsoft.com/office/2011/relationships/chartStyle" Target="style37.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38.xml"/><Relationship Id="rId1" Type="http://schemas.microsoft.com/office/2011/relationships/chartStyle" Target="style38.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39.xml"/><Relationship Id="rId1" Type="http://schemas.microsoft.com/office/2011/relationships/chartStyle" Target="style39.xml"/></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0.xml.rels><?xml version="1.0" encoding="UTF-8" standalone="yes"?>
<Relationships xmlns="http://schemas.openxmlformats.org/package/2006/relationships"><Relationship Id="rId1" Type="http://schemas.openxmlformats.org/officeDocument/2006/relationships/package" Target="../embeddings/Microsoft_Excel_Worksheet149.xlsx"/></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40.xml"/><Relationship Id="rId1" Type="http://schemas.microsoft.com/office/2011/relationships/chartStyle" Target="style40.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41.xml"/><Relationship Id="rId1" Type="http://schemas.microsoft.com/office/2011/relationships/chartStyle" Target="style41.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42.xml"/><Relationship Id="rId1" Type="http://schemas.microsoft.com/office/2011/relationships/chartStyle" Target="style42.xml"/></Relationships>
</file>

<file path=ppt/charts/_rels/chart154.xml.rels><?xml version="1.0" encoding="UTF-8" standalone="yes"?>
<Relationships xmlns="http://schemas.openxmlformats.org/package/2006/relationships"><Relationship Id="rId1" Type="http://schemas.openxmlformats.org/officeDocument/2006/relationships/package" Target="../embeddings/Microsoft_Excel_Worksheet153.xlsx"/></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43.xml"/><Relationship Id="rId1" Type="http://schemas.microsoft.com/office/2011/relationships/chartStyle" Target="style43.xml"/></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57.xml.rels><?xml version="1.0" encoding="UTF-8" standalone="yes"?>
<Relationships xmlns="http://schemas.openxmlformats.org/package/2006/relationships"><Relationship Id="rId1" Type="http://schemas.openxmlformats.org/officeDocument/2006/relationships/package" Target="../embeddings/Microsoft_Excel_Worksheet156.xlsx"/></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44.xml"/><Relationship Id="rId1" Type="http://schemas.microsoft.com/office/2011/relationships/chartStyle" Target="style44.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45.xml"/><Relationship Id="rId1" Type="http://schemas.microsoft.com/office/2011/relationships/chartStyle" Target="style4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46.xml"/><Relationship Id="rId1" Type="http://schemas.microsoft.com/office/2011/relationships/chartStyle" Target="style46.xml"/></Relationships>
</file>

<file path=ppt/charts/_rels/chart161.xml.rels><?xml version="1.0" encoding="UTF-8" standalone="yes"?>
<Relationships xmlns="http://schemas.openxmlformats.org/package/2006/relationships"><Relationship Id="rId1" Type="http://schemas.openxmlformats.org/officeDocument/2006/relationships/package" Target="../embeddings/Microsoft_Excel_Worksheet160.xlsx"/></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47.xml"/><Relationship Id="rId1" Type="http://schemas.microsoft.com/office/2011/relationships/chartStyle" Target="style47.xml"/></Relationships>
</file>

<file path=ppt/charts/_rels/chart163.xml.rels><?xml version="1.0" encoding="UTF-8" standalone="yes"?>
<Relationships xmlns="http://schemas.openxmlformats.org/package/2006/relationships"><Relationship Id="rId1" Type="http://schemas.openxmlformats.org/officeDocument/2006/relationships/package" Target="../embeddings/Microsoft_Excel_Worksheet162.xlsx"/></Relationships>
</file>

<file path=ppt/charts/_rels/chart164.xml.rels><?xml version="1.0" encoding="UTF-8" standalone="yes"?>
<Relationships xmlns="http://schemas.openxmlformats.org/package/2006/relationships"><Relationship Id="rId1" Type="http://schemas.openxmlformats.org/officeDocument/2006/relationships/package" Target="../embeddings/Microsoft_Excel_Worksheet163.xlsx"/></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48.xml"/><Relationship Id="rId1" Type="http://schemas.microsoft.com/office/2011/relationships/chartStyle" Target="style48.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49.xml"/><Relationship Id="rId1" Type="http://schemas.microsoft.com/office/2011/relationships/chartStyle" Target="style49.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50.xml"/><Relationship Id="rId1" Type="http://schemas.microsoft.com/office/2011/relationships/chartStyle" Target="style50.xml"/></Relationships>
</file>

<file path=ppt/charts/_rels/chart168.xml.rels><?xml version="1.0" encoding="UTF-8" standalone="yes"?>
<Relationships xmlns="http://schemas.openxmlformats.org/package/2006/relationships"><Relationship Id="rId1" Type="http://schemas.openxmlformats.org/officeDocument/2006/relationships/package" Target="../embeddings/Microsoft_Excel_Worksheet167.xlsx"/></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51.xml"/><Relationship Id="rId1" Type="http://schemas.microsoft.com/office/2011/relationships/chartStyle" Target="style51.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0.xml.rels><?xml version="1.0" encoding="UTF-8" standalone="yes"?>
<Relationships xmlns="http://schemas.openxmlformats.org/package/2006/relationships"><Relationship Id="rId1" Type="http://schemas.openxmlformats.org/officeDocument/2006/relationships/package" Target="../embeddings/Microsoft_Excel_Worksheet169.xlsx"/></Relationships>
</file>

<file path=ppt/charts/_rels/chart171.xml.rels><?xml version="1.0" encoding="UTF-8" standalone="yes"?>
<Relationships xmlns="http://schemas.openxmlformats.org/package/2006/relationships"><Relationship Id="rId1" Type="http://schemas.openxmlformats.org/officeDocument/2006/relationships/package" Target="../embeddings/Microsoft_Excel_Worksheet170.xlsx"/></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52.xml"/><Relationship Id="rId1" Type="http://schemas.microsoft.com/office/2011/relationships/chartStyle" Target="style5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53.xml"/><Relationship Id="rId1" Type="http://schemas.microsoft.com/office/2011/relationships/chartStyle" Target="style53.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54.xml"/><Relationship Id="rId1" Type="http://schemas.microsoft.com/office/2011/relationships/chartStyle" Target="style54.xml"/></Relationships>
</file>

<file path=ppt/charts/_rels/chart175.xml.rels><?xml version="1.0" encoding="UTF-8" standalone="yes"?>
<Relationships xmlns="http://schemas.openxmlformats.org/package/2006/relationships"><Relationship Id="rId1" Type="http://schemas.openxmlformats.org/officeDocument/2006/relationships/package" Target="../embeddings/Microsoft_Excel_Worksheet174.xlsx"/></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55.xml"/><Relationship Id="rId1" Type="http://schemas.microsoft.com/office/2011/relationships/chartStyle" Target="style55.xml"/></Relationships>
</file>

<file path=ppt/charts/_rels/chart177.xml.rels><?xml version="1.0" encoding="UTF-8" standalone="yes"?>
<Relationships xmlns="http://schemas.openxmlformats.org/package/2006/relationships"><Relationship Id="rId1" Type="http://schemas.openxmlformats.org/officeDocument/2006/relationships/package" Target="../embeddings/Microsoft_Excel_Worksheet176.xlsx"/></Relationships>
</file>

<file path=ppt/charts/_rels/chart178.xml.rels><?xml version="1.0" encoding="UTF-8" standalone="yes"?>
<Relationships xmlns="http://schemas.openxmlformats.org/package/2006/relationships"><Relationship Id="rId1" Type="http://schemas.openxmlformats.org/officeDocument/2006/relationships/package" Target="../embeddings/Microsoft_Excel_Worksheet177.xlsx"/></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56.xml"/><Relationship Id="rId1" Type="http://schemas.microsoft.com/office/2011/relationships/chartStyle" Target="style5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57.xml"/><Relationship Id="rId1" Type="http://schemas.microsoft.com/office/2011/relationships/chartStyle" Target="style57.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58.xml"/><Relationship Id="rId1" Type="http://schemas.microsoft.com/office/2011/relationships/chartStyle" Target="style58.xml"/></Relationships>
</file>

<file path=ppt/charts/_rels/chart182.xml.rels><?xml version="1.0" encoding="UTF-8" standalone="yes"?>
<Relationships xmlns="http://schemas.openxmlformats.org/package/2006/relationships"><Relationship Id="rId1" Type="http://schemas.openxmlformats.org/officeDocument/2006/relationships/package" Target="../embeddings/Microsoft_Excel_Worksheet181.xlsx"/></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59.xml"/><Relationship Id="rId1" Type="http://schemas.microsoft.com/office/2011/relationships/chartStyle" Target="style59.xml"/></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7.xml.rels><?xml version="1.0" encoding="UTF-8" standalone="yes"?>
<Relationships xmlns="http://schemas.openxmlformats.org/package/2006/relationships"><Relationship Id="rId1" Type="http://schemas.openxmlformats.org/officeDocument/2006/relationships/package" Target="../embeddings/Microsoft_Excel_Worksheet186.xlsx"/></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60.xml"/><Relationship Id="rId1" Type="http://schemas.microsoft.com/office/2011/relationships/chartStyle" Target="style6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61.xml"/><Relationship Id="rId1" Type="http://schemas.microsoft.com/office/2011/relationships/chartStyle" Target="style6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62.xml"/><Relationship Id="rId1" Type="http://schemas.microsoft.com/office/2011/relationships/chartStyle" Target="style62.xml"/></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190.xlsx"/><Relationship Id="rId2" Type="http://schemas.microsoft.com/office/2011/relationships/chartColorStyle" Target="colors63.xml"/><Relationship Id="rId1" Type="http://schemas.microsoft.com/office/2011/relationships/chartStyle" Target="style63.xml"/></Relationships>
</file>

<file path=ppt/charts/_rels/chart192.xml.rels><?xml version="1.0" encoding="UTF-8" standalone="yes"?>
<Relationships xmlns="http://schemas.openxmlformats.org/package/2006/relationships"><Relationship Id="rId1" Type="http://schemas.openxmlformats.org/officeDocument/2006/relationships/package" Target="../embeddings/Microsoft_Excel_Worksheet191.xlsx"/></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64.xml"/><Relationship Id="rId1" Type="http://schemas.microsoft.com/office/2011/relationships/chartStyle" Target="style64.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65.xml"/><Relationship Id="rId1" Type="http://schemas.microsoft.com/office/2011/relationships/chartStyle" Target="style65.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66.xml"/><Relationship Id="rId1" Type="http://schemas.microsoft.com/office/2011/relationships/chartStyle" Target="style66.xml"/></Relationships>
</file>

<file path=ppt/charts/_rels/chart196.xml.rels><?xml version="1.0" encoding="UTF-8" standalone="yes"?>
<Relationships xmlns="http://schemas.openxmlformats.org/package/2006/relationships"><Relationship Id="rId1" Type="http://schemas.openxmlformats.org/officeDocument/2006/relationships/package" Target="../embeddings/Microsoft_Excel_Worksheet195.xlsx"/></Relationships>
</file>

<file path=ppt/charts/_rels/chart197.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67.xml"/><Relationship Id="rId1" Type="http://schemas.microsoft.com/office/2011/relationships/chartStyle" Target="style67.xml"/></Relationships>
</file>

<file path=ppt/charts/_rels/chart198.xml.rels><?xml version="1.0" encoding="UTF-8" standalone="yes"?>
<Relationships xmlns="http://schemas.openxmlformats.org/package/2006/relationships"><Relationship Id="rId1" Type="http://schemas.openxmlformats.org/officeDocument/2006/relationships/package" Target="../embeddings/Microsoft_Excel_Worksheet197.xlsx"/></Relationships>
</file>

<file path=ppt/charts/_rels/chart199.xml.rels><?xml version="1.0" encoding="UTF-8" standalone="yes"?>
<Relationships xmlns="http://schemas.openxmlformats.org/package/2006/relationships"><Relationship Id="rId1" Type="http://schemas.openxmlformats.org/officeDocument/2006/relationships/package" Target="../embeddings/Microsoft_Excel_Worksheet19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68.xml"/><Relationship Id="rId1" Type="http://schemas.microsoft.com/office/2011/relationships/chartStyle" Target="style68.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69.xml"/><Relationship Id="rId1" Type="http://schemas.microsoft.com/office/2011/relationships/chartStyle" Target="style69.xml"/></Relationships>
</file>

<file path=ppt/charts/_rels/chart202.xml.rels><?xml version="1.0" encoding="UTF-8" standalone="yes"?>
<Relationships xmlns="http://schemas.openxmlformats.org/package/2006/relationships"><Relationship Id="rId3" Type="http://schemas.openxmlformats.org/officeDocument/2006/relationships/package" Target="../embeddings/Microsoft_Excel_Worksheet201.xlsx"/><Relationship Id="rId2" Type="http://schemas.microsoft.com/office/2011/relationships/chartColorStyle" Target="colors70.xml"/><Relationship Id="rId1" Type="http://schemas.microsoft.com/office/2011/relationships/chartStyle" Target="style70.xml"/></Relationships>
</file>

<file path=ppt/charts/_rels/chart203.xml.rels><?xml version="1.0" encoding="UTF-8" standalone="yes"?>
<Relationships xmlns="http://schemas.openxmlformats.org/package/2006/relationships"><Relationship Id="rId1" Type="http://schemas.openxmlformats.org/officeDocument/2006/relationships/package" Target="../embeddings/Microsoft_Excel_Worksheet202.xlsx"/></Relationships>
</file>

<file path=ppt/charts/_rels/chart204.xml.rels><?xml version="1.0" encoding="UTF-8" standalone="yes"?>
<Relationships xmlns="http://schemas.openxmlformats.org/package/2006/relationships"><Relationship Id="rId3" Type="http://schemas.openxmlformats.org/officeDocument/2006/relationships/package" Target="../embeddings/Microsoft_Excel_Worksheet203.xlsx"/><Relationship Id="rId2" Type="http://schemas.microsoft.com/office/2011/relationships/chartColorStyle" Target="colors71.xml"/><Relationship Id="rId1" Type="http://schemas.microsoft.com/office/2011/relationships/chartStyle" Target="style71.xml"/></Relationships>
</file>

<file path=ppt/charts/_rels/chart205.xml.rels><?xml version="1.0" encoding="UTF-8" standalone="yes"?>
<Relationships xmlns="http://schemas.openxmlformats.org/package/2006/relationships"><Relationship Id="rId1" Type="http://schemas.openxmlformats.org/officeDocument/2006/relationships/package" Target="../embeddings/Microsoft_Excel_Worksheet204.xlsx"/></Relationships>
</file>

<file path=ppt/charts/_rels/chart206.xml.rels><?xml version="1.0" encoding="UTF-8" standalone="yes"?>
<Relationships xmlns="http://schemas.openxmlformats.org/package/2006/relationships"><Relationship Id="rId1" Type="http://schemas.openxmlformats.org/officeDocument/2006/relationships/package" Target="../embeddings/Microsoft_Excel_Worksheet205.xlsx"/></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72.xml"/><Relationship Id="rId1" Type="http://schemas.microsoft.com/office/2011/relationships/chartStyle" Target="style72.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73.xml"/><Relationship Id="rId1" Type="http://schemas.microsoft.com/office/2011/relationships/chartStyle" Target="style73.xml"/></Relationships>
</file>

<file path=ppt/charts/_rels/chart209.xml.rels><?xml version="1.0" encoding="UTF-8" standalone="yes"?>
<Relationships xmlns="http://schemas.openxmlformats.org/package/2006/relationships"><Relationship Id="rId3" Type="http://schemas.openxmlformats.org/officeDocument/2006/relationships/package" Target="../embeddings/Microsoft_Excel_Worksheet208.xlsx"/><Relationship Id="rId2" Type="http://schemas.microsoft.com/office/2011/relationships/chartColorStyle" Target="colors74.xml"/><Relationship Id="rId1" Type="http://schemas.microsoft.com/office/2011/relationships/chartStyle" Target="style74.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0.xml.rels><?xml version="1.0" encoding="UTF-8" standalone="yes"?>
<Relationships xmlns="http://schemas.openxmlformats.org/package/2006/relationships"><Relationship Id="rId1" Type="http://schemas.openxmlformats.org/officeDocument/2006/relationships/package" Target="../embeddings/Microsoft_Excel_Worksheet209.xlsx"/></Relationships>
</file>

<file path=ppt/charts/_rels/chart211.xml.rels><?xml version="1.0" encoding="UTF-8" standalone="yes"?>
<Relationships xmlns="http://schemas.openxmlformats.org/package/2006/relationships"><Relationship Id="rId3" Type="http://schemas.openxmlformats.org/officeDocument/2006/relationships/package" Target="../embeddings/Microsoft_Excel_Worksheet210.xlsx"/><Relationship Id="rId2" Type="http://schemas.microsoft.com/office/2011/relationships/chartColorStyle" Target="colors75.xml"/><Relationship Id="rId1" Type="http://schemas.microsoft.com/office/2011/relationships/chartStyle" Target="style75.xml"/></Relationships>
</file>

<file path=ppt/charts/_rels/chart212.xml.rels><?xml version="1.0" encoding="UTF-8" standalone="yes"?>
<Relationships xmlns="http://schemas.openxmlformats.org/package/2006/relationships"><Relationship Id="rId1" Type="http://schemas.openxmlformats.org/officeDocument/2006/relationships/package" Target="../embeddings/Microsoft_Excel_Worksheet211.xlsx"/></Relationships>
</file>

<file path=ppt/charts/_rels/chart213.xml.rels><?xml version="1.0" encoding="UTF-8" standalone="yes"?>
<Relationships xmlns="http://schemas.openxmlformats.org/package/2006/relationships"><Relationship Id="rId1" Type="http://schemas.openxmlformats.org/officeDocument/2006/relationships/package" Target="../embeddings/Microsoft_Excel_Worksheet212.xlsx"/></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76.xml"/><Relationship Id="rId1" Type="http://schemas.microsoft.com/office/2011/relationships/chartStyle" Target="style76.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77.xml"/><Relationship Id="rId1" Type="http://schemas.microsoft.com/office/2011/relationships/chartStyle" Target="style77.xml"/></Relationships>
</file>

<file path=ppt/charts/_rels/chart216.xml.rels><?xml version="1.0" encoding="UTF-8" standalone="yes"?>
<Relationships xmlns="http://schemas.openxmlformats.org/package/2006/relationships"><Relationship Id="rId3" Type="http://schemas.openxmlformats.org/officeDocument/2006/relationships/package" Target="../embeddings/Microsoft_Excel_Worksheet215.xlsx"/><Relationship Id="rId2" Type="http://schemas.microsoft.com/office/2011/relationships/chartColorStyle" Target="colors78.xml"/><Relationship Id="rId1" Type="http://schemas.microsoft.com/office/2011/relationships/chartStyle" Target="style78.xml"/></Relationships>
</file>

<file path=ppt/charts/_rels/chart217.xml.rels><?xml version="1.0" encoding="UTF-8" standalone="yes"?>
<Relationships xmlns="http://schemas.openxmlformats.org/package/2006/relationships"><Relationship Id="rId1" Type="http://schemas.openxmlformats.org/officeDocument/2006/relationships/package" Target="../embeddings/Microsoft_Excel_Worksheet216.xlsx"/></Relationships>
</file>

<file path=ppt/charts/_rels/chart218.xml.rels><?xml version="1.0" encoding="UTF-8" standalone="yes"?>
<Relationships xmlns="http://schemas.openxmlformats.org/package/2006/relationships"><Relationship Id="rId3" Type="http://schemas.openxmlformats.org/officeDocument/2006/relationships/package" Target="../embeddings/Microsoft_Excel_Worksheet217.xlsx"/><Relationship Id="rId2" Type="http://schemas.microsoft.com/office/2011/relationships/chartColorStyle" Target="colors79.xml"/><Relationship Id="rId1" Type="http://schemas.microsoft.com/office/2011/relationships/chartStyle" Target="style79.xml"/></Relationships>
</file>

<file path=ppt/charts/_rels/chart219.xml.rels><?xml version="1.0" encoding="UTF-8" standalone="yes"?>
<Relationships xmlns="http://schemas.openxmlformats.org/package/2006/relationships"><Relationship Id="rId1" Type="http://schemas.openxmlformats.org/officeDocument/2006/relationships/package" Target="../embeddings/Microsoft_Excel_Worksheet218.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0.xml.rels><?xml version="1.0" encoding="UTF-8" standalone="yes"?>
<Relationships xmlns="http://schemas.openxmlformats.org/package/2006/relationships"><Relationship Id="rId1" Type="http://schemas.openxmlformats.org/officeDocument/2006/relationships/package" Target="../embeddings/Microsoft_Excel_Worksheet219.xlsx"/></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80.xml"/><Relationship Id="rId1" Type="http://schemas.microsoft.com/office/2011/relationships/chartStyle" Target="style80.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81.xml"/><Relationship Id="rId1" Type="http://schemas.microsoft.com/office/2011/relationships/chartStyle" Target="style81.xml"/></Relationships>
</file>

<file path=ppt/charts/_rels/chart223.xml.rels><?xml version="1.0" encoding="UTF-8" standalone="yes"?>
<Relationships xmlns="http://schemas.openxmlformats.org/package/2006/relationships"><Relationship Id="rId3" Type="http://schemas.openxmlformats.org/officeDocument/2006/relationships/package" Target="../embeddings/Microsoft_Excel_Worksheet222.xlsx"/><Relationship Id="rId2" Type="http://schemas.microsoft.com/office/2011/relationships/chartColorStyle" Target="colors82.xml"/><Relationship Id="rId1" Type="http://schemas.microsoft.com/office/2011/relationships/chartStyle" Target="style82.xml"/></Relationships>
</file>

<file path=ppt/charts/_rels/chart224.xml.rels><?xml version="1.0" encoding="UTF-8" standalone="yes"?>
<Relationships xmlns="http://schemas.openxmlformats.org/package/2006/relationships"><Relationship Id="rId1" Type="http://schemas.openxmlformats.org/officeDocument/2006/relationships/package" Target="../embeddings/Microsoft_Excel_Worksheet223.xlsx"/></Relationships>
</file>

<file path=ppt/charts/_rels/chart225.xml.rels><?xml version="1.0" encoding="UTF-8" standalone="yes"?>
<Relationships xmlns="http://schemas.openxmlformats.org/package/2006/relationships"><Relationship Id="rId3" Type="http://schemas.openxmlformats.org/officeDocument/2006/relationships/package" Target="../embeddings/Microsoft_Excel_Worksheet224.xlsx"/><Relationship Id="rId2" Type="http://schemas.microsoft.com/office/2011/relationships/chartColorStyle" Target="colors83.xml"/><Relationship Id="rId1" Type="http://schemas.microsoft.com/office/2011/relationships/chartStyle" Target="style83.xml"/></Relationships>
</file>

<file path=ppt/charts/_rels/chart226.xml.rels><?xml version="1.0" encoding="UTF-8" standalone="yes"?>
<Relationships xmlns="http://schemas.openxmlformats.org/package/2006/relationships"><Relationship Id="rId1" Type="http://schemas.openxmlformats.org/officeDocument/2006/relationships/package" Target="../embeddings/Microsoft_Excel_Worksheet225.xlsx"/></Relationships>
</file>

<file path=ppt/charts/_rels/chart227.xml.rels><?xml version="1.0" encoding="UTF-8" standalone="yes"?>
<Relationships xmlns="http://schemas.openxmlformats.org/package/2006/relationships"><Relationship Id="rId1" Type="http://schemas.openxmlformats.org/officeDocument/2006/relationships/package" Target="../embeddings/Microsoft_Excel_Worksheet226.xlsx"/></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84.xml"/><Relationship Id="rId1" Type="http://schemas.microsoft.com/office/2011/relationships/chartStyle" Target="style84.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85.xml"/><Relationship Id="rId1" Type="http://schemas.microsoft.com/office/2011/relationships/chartStyle" Target="style8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9.png"/></Relationships>
</file>

<file path=ppt/charts/_rels/chart230.xml.rels><?xml version="1.0" encoding="UTF-8" standalone="yes"?>
<Relationships xmlns="http://schemas.openxmlformats.org/package/2006/relationships"><Relationship Id="rId3" Type="http://schemas.openxmlformats.org/officeDocument/2006/relationships/package" Target="../embeddings/Microsoft_Excel_Worksheet229.xlsx"/><Relationship Id="rId2" Type="http://schemas.microsoft.com/office/2011/relationships/chartColorStyle" Target="colors86.xml"/><Relationship Id="rId1" Type="http://schemas.microsoft.com/office/2011/relationships/chartStyle" Target="style86.xml"/></Relationships>
</file>

<file path=ppt/charts/_rels/chart231.xml.rels><?xml version="1.0" encoding="UTF-8" standalone="yes"?>
<Relationships xmlns="http://schemas.openxmlformats.org/package/2006/relationships"><Relationship Id="rId1" Type="http://schemas.openxmlformats.org/officeDocument/2006/relationships/package" Target="../embeddings/Microsoft_Excel_Worksheet230.xlsx"/></Relationships>
</file>

<file path=ppt/charts/_rels/chart232.xml.rels><?xml version="1.0" encoding="UTF-8" standalone="yes"?>
<Relationships xmlns="http://schemas.openxmlformats.org/package/2006/relationships"><Relationship Id="rId3" Type="http://schemas.openxmlformats.org/officeDocument/2006/relationships/package" Target="../embeddings/Microsoft_Excel_Worksheet231.xlsx"/><Relationship Id="rId2" Type="http://schemas.microsoft.com/office/2011/relationships/chartColorStyle" Target="colors87.xml"/><Relationship Id="rId1" Type="http://schemas.microsoft.com/office/2011/relationships/chartStyle" Target="style87.xml"/></Relationships>
</file>

<file path=ppt/charts/_rels/chart233.xml.rels><?xml version="1.0" encoding="UTF-8" standalone="yes"?>
<Relationships xmlns="http://schemas.openxmlformats.org/package/2006/relationships"><Relationship Id="rId1" Type="http://schemas.openxmlformats.org/officeDocument/2006/relationships/package" Target="../embeddings/Microsoft_Excel_Worksheet232.xlsx"/></Relationships>
</file>

<file path=ppt/charts/_rels/chart234.xml.rels><?xml version="1.0" encoding="UTF-8" standalone="yes"?>
<Relationships xmlns="http://schemas.openxmlformats.org/package/2006/relationships"><Relationship Id="rId1" Type="http://schemas.openxmlformats.org/officeDocument/2006/relationships/package" Target="../embeddings/Microsoft_Excel_Worksheet233.xlsx"/></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88.xml"/><Relationship Id="rId1" Type="http://schemas.microsoft.com/office/2011/relationships/chartStyle" Target="style88.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89.xml"/><Relationship Id="rId1" Type="http://schemas.microsoft.com/office/2011/relationships/chartStyle" Target="style89.xml"/></Relationships>
</file>

<file path=ppt/charts/_rels/chart237.xml.rels><?xml version="1.0" encoding="UTF-8" standalone="yes"?>
<Relationships xmlns="http://schemas.openxmlformats.org/package/2006/relationships"><Relationship Id="rId3" Type="http://schemas.openxmlformats.org/officeDocument/2006/relationships/package" Target="../embeddings/Microsoft_Excel_Worksheet236.xlsx"/><Relationship Id="rId2" Type="http://schemas.microsoft.com/office/2011/relationships/chartColorStyle" Target="colors90.xml"/><Relationship Id="rId1" Type="http://schemas.microsoft.com/office/2011/relationships/chartStyle" Target="style90.xml"/></Relationships>
</file>

<file path=ppt/charts/_rels/chart238.xml.rels><?xml version="1.0" encoding="UTF-8" standalone="yes"?>
<Relationships xmlns="http://schemas.openxmlformats.org/package/2006/relationships"><Relationship Id="rId1" Type="http://schemas.openxmlformats.org/officeDocument/2006/relationships/package" Target="../embeddings/Microsoft_Excel_Worksheet237.xlsx"/></Relationships>
</file>

<file path=ppt/charts/_rels/chart239.xml.rels><?xml version="1.0" encoding="UTF-8" standalone="yes"?>
<Relationships xmlns="http://schemas.openxmlformats.org/package/2006/relationships"><Relationship Id="rId3" Type="http://schemas.openxmlformats.org/officeDocument/2006/relationships/package" Target="../embeddings/Microsoft_Excel_Worksheet238.xlsx"/><Relationship Id="rId2" Type="http://schemas.microsoft.com/office/2011/relationships/chartColorStyle" Target="colors91.xml"/><Relationship Id="rId1" Type="http://schemas.microsoft.com/office/2011/relationships/chartStyle" Target="style9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image" Target="../media/image9.png"/></Relationships>
</file>

<file path=ppt/charts/_rels/chart240.xml.rels><?xml version="1.0" encoding="UTF-8" standalone="yes"?>
<Relationships xmlns="http://schemas.openxmlformats.org/package/2006/relationships"><Relationship Id="rId1" Type="http://schemas.openxmlformats.org/officeDocument/2006/relationships/package" Target="../embeddings/Microsoft_Excel_Worksheet239.xlsx"/></Relationships>
</file>

<file path=ppt/charts/_rels/chart241.xml.rels><?xml version="1.0" encoding="UTF-8" standalone="yes"?>
<Relationships xmlns="http://schemas.openxmlformats.org/package/2006/relationships"><Relationship Id="rId1" Type="http://schemas.openxmlformats.org/officeDocument/2006/relationships/package" Target="../embeddings/Microsoft_Excel_Worksheet240.xlsx"/></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92.xml"/><Relationship Id="rId1" Type="http://schemas.microsoft.com/office/2011/relationships/chartStyle" Target="style9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93.xml"/><Relationship Id="rId1" Type="http://schemas.microsoft.com/office/2011/relationships/chartStyle" Target="style93.xml"/></Relationships>
</file>

<file path=ppt/charts/_rels/chart244.xml.rels><?xml version="1.0" encoding="UTF-8" standalone="yes"?>
<Relationships xmlns="http://schemas.openxmlformats.org/package/2006/relationships"><Relationship Id="rId3" Type="http://schemas.openxmlformats.org/officeDocument/2006/relationships/package" Target="../embeddings/Microsoft_Excel_Worksheet243.xlsx"/><Relationship Id="rId2" Type="http://schemas.microsoft.com/office/2011/relationships/chartColorStyle" Target="colors94.xml"/><Relationship Id="rId1" Type="http://schemas.microsoft.com/office/2011/relationships/chartStyle" Target="style94.xml"/></Relationships>
</file>

<file path=ppt/charts/_rels/chart245.xml.rels><?xml version="1.0" encoding="UTF-8" standalone="yes"?>
<Relationships xmlns="http://schemas.openxmlformats.org/package/2006/relationships"><Relationship Id="rId1" Type="http://schemas.openxmlformats.org/officeDocument/2006/relationships/package" Target="../embeddings/Microsoft_Excel_Worksheet244.xlsx"/></Relationships>
</file>

<file path=ppt/charts/_rels/chart246.xml.rels><?xml version="1.0" encoding="UTF-8" standalone="yes"?>
<Relationships xmlns="http://schemas.openxmlformats.org/package/2006/relationships"><Relationship Id="rId3" Type="http://schemas.openxmlformats.org/officeDocument/2006/relationships/package" Target="../embeddings/Microsoft_Excel_Worksheet245.xlsx"/><Relationship Id="rId2" Type="http://schemas.microsoft.com/office/2011/relationships/chartColorStyle" Target="colors95.xml"/><Relationship Id="rId1" Type="http://schemas.microsoft.com/office/2011/relationships/chartStyle" Target="style95.xml"/></Relationships>
</file>

<file path=ppt/charts/_rels/chart247.xml.rels><?xml version="1.0" encoding="UTF-8" standalone="yes"?>
<Relationships xmlns="http://schemas.openxmlformats.org/package/2006/relationships"><Relationship Id="rId1" Type="http://schemas.openxmlformats.org/officeDocument/2006/relationships/package" Target="../embeddings/Microsoft_Excel_Worksheet246.xlsx"/></Relationships>
</file>

<file path=ppt/charts/_rels/chart248.xml.rels><?xml version="1.0" encoding="UTF-8" standalone="yes"?>
<Relationships xmlns="http://schemas.openxmlformats.org/package/2006/relationships"><Relationship Id="rId1" Type="http://schemas.openxmlformats.org/officeDocument/2006/relationships/package" Target="../embeddings/Microsoft_Excel_Worksheet247.xlsx"/></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96.xml"/><Relationship Id="rId1" Type="http://schemas.microsoft.com/office/2011/relationships/chartStyle" Target="style96.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97.xml"/><Relationship Id="rId1" Type="http://schemas.microsoft.com/office/2011/relationships/chartStyle" Target="style97.xml"/></Relationships>
</file>

<file path=ppt/charts/_rels/chart251.xml.rels><?xml version="1.0" encoding="UTF-8" standalone="yes"?>
<Relationships xmlns="http://schemas.openxmlformats.org/package/2006/relationships"><Relationship Id="rId3" Type="http://schemas.openxmlformats.org/officeDocument/2006/relationships/package" Target="../embeddings/Microsoft_Excel_Worksheet250.xlsx"/><Relationship Id="rId2" Type="http://schemas.microsoft.com/office/2011/relationships/chartColorStyle" Target="colors98.xml"/><Relationship Id="rId1" Type="http://schemas.microsoft.com/office/2011/relationships/chartStyle" Target="style98.xml"/></Relationships>
</file>

<file path=ppt/charts/_rels/chart252.xml.rels><?xml version="1.0" encoding="UTF-8" standalone="yes"?>
<Relationships xmlns="http://schemas.openxmlformats.org/package/2006/relationships"><Relationship Id="rId1" Type="http://schemas.openxmlformats.org/officeDocument/2006/relationships/package" Target="../embeddings/Microsoft_Excel_Worksheet251.xlsx"/></Relationships>
</file>

<file path=ppt/charts/_rels/chart253.xml.rels><?xml version="1.0" encoding="UTF-8" standalone="yes"?>
<Relationships xmlns="http://schemas.openxmlformats.org/package/2006/relationships"><Relationship Id="rId3" Type="http://schemas.openxmlformats.org/officeDocument/2006/relationships/package" Target="../embeddings/Microsoft_Excel_Worksheet252.xlsx"/><Relationship Id="rId2" Type="http://schemas.microsoft.com/office/2011/relationships/chartColorStyle" Target="colors99.xml"/><Relationship Id="rId1" Type="http://schemas.microsoft.com/office/2011/relationships/chartStyle" Target="style99.xml"/></Relationships>
</file>

<file path=ppt/charts/_rels/chart254.xml.rels><?xml version="1.0" encoding="UTF-8" standalone="yes"?>
<Relationships xmlns="http://schemas.openxmlformats.org/package/2006/relationships"><Relationship Id="rId1" Type="http://schemas.openxmlformats.org/officeDocument/2006/relationships/package" Target="../embeddings/Microsoft_Excel_Worksheet253.xlsx"/></Relationships>
</file>

<file path=ppt/charts/_rels/chart255.xml.rels><?xml version="1.0" encoding="UTF-8" standalone="yes"?>
<Relationships xmlns="http://schemas.openxmlformats.org/package/2006/relationships"><Relationship Id="rId1" Type="http://schemas.openxmlformats.org/officeDocument/2006/relationships/package" Target="../embeddings/Microsoft_Excel_Worksheet254.xlsx"/></Relationships>
</file>

<file path=ppt/charts/_rels/chart256.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100.xml"/><Relationship Id="rId1" Type="http://schemas.microsoft.com/office/2011/relationships/chartStyle" Target="style100.xml"/></Relationships>
</file>

<file path=ppt/charts/_rels/chart257.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101.xml"/><Relationship Id="rId1" Type="http://schemas.microsoft.com/office/2011/relationships/chartStyle" Target="style101.xml"/></Relationships>
</file>

<file path=ppt/charts/_rels/chart258.xml.rels><?xml version="1.0" encoding="UTF-8" standalone="yes"?>
<Relationships xmlns="http://schemas.openxmlformats.org/package/2006/relationships"><Relationship Id="rId3" Type="http://schemas.openxmlformats.org/officeDocument/2006/relationships/package" Target="../embeddings/Microsoft_Excel_Worksheet257.xlsx"/><Relationship Id="rId2" Type="http://schemas.microsoft.com/office/2011/relationships/chartColorStyle" Target="colors102.xml"/><Relationship Id="rId1" Type="http://schemas.microsoft.com/office/2011/relationships/chartStyle" Target="style102.xml"/></Relationships>
</file>

<file path=ppt/charts/_rels/chart259.xml.rels><?xml version="1.0" encoding="UTF-8" standalone="yes"?>
<Relationships xmlns="http://schemas.openxmlformats.org/package/2006/relationships"><Relationship Id="rId1" Type="http://schemas.openxmlformats.org/officeDocument/2006/relationships/package" Target="../embeddings/Microsoft_Excel_Worksheet258.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0.xml.rels><?xml version="1.0" encoding="UTF-8" standalone="yes"?>
<Relationships xmlns="http://schemas.openxmlformats.org/package/2006/relationships"><Relationship Id="rId3" Type="http://schemas.openxmlformats.org/officeDocument/2006/relationships/package" Target="../embeddings/Microsoft_Excel_Worksheet259.xlsx"/><Relationship Id="rId2" Type="http://schemas.microsoft.com/office/2011/relationships/chartColorStyle" Target="colors103.xml"/><Relationship Id="rId1" Type="http://schemas.microsoft.com/office/2011/relationships/chartStyle" Target="style103.xml"/></Relationships>
</file>

<file path=ppt/charts/_rels/chart261.xml.rels><?xml version="1.0" encoding="UTF-8" standalone="yes"?>
<Relationships xmlns="http://schemas.openxmlformats.org/package/2006/relationships"><Relationship Id="rId1" Type="http://schemas.openxmlformats.org/officeDocument/2006/relationships/package" Target="../embeddings/Microsoft_Excel_Worksheet260.xlsx"/></Relationships>
</file>

<file path=ppt/charts/_rels/chart262.xml.rels><?xml version="1.0" encoding="UTF-8" standalone="yes"?>
<Relationships xmlns="http://schemas.openxmlformats.org/package/2006/relationships"><Relationship Id="rId1" Type="http://schemas.openxmlformats.org/officeDocument/2006/relationships/package" Target="../embeddings/Microsoft_Excel_Worksheet261.xlsx"/></Relationships>
</file>

<file path=ppt/charts/_rels/chart263.xml.rels><?xml version="1.0" encoding="UTF-8" standalone="yes"?>
<Relationships xmlns="http://schemas.openxmlformats.org/package/2006/relationships"><Relationship Id="rId3" Type="http://schemas.openxmlformats.org/officeDocument/2006/relationships/package" Target="../embeddings/Microsoft_Excel_Worksheet262.xlsx"/><Relationship Id="rId2" Type="http://schemas.microsoft.com/office/2011/relationships/chartColorStyle" Target="colors104.xml"/><Relationship Id="rId1" Type="http://schemas.microsoft.com/office/2011/relationships/chartStyle" Target="style104.xml"/></Relationships>
</file>

<file path=ppt/charts/_rels/chart264.xml.rels><?xml version="1.0" encoding="UTF-8" standalone="yes"?>
<Relationships xmlns="http://schemas.openxmlformats.org/package/2006/relationships"><Relationship Id="rId3" Type="http://schemas.openxmlformats.org/officeDocument/2006/relationships/package" Target="../embeddings/Microsoft_Excel_Worksheet263.xlsx"/><Relationship Id="rId2" Type="http://schemas.microsoft.com/office/2011/relationships/chartColorStyle" Target="colors105.xml"/><Relationship Id="rId1" Type="http://schemas.microsoft.com/office/2011/relationships/chartStyle" Target="style105.xml"/></Relationships>
</file>

<file path=ppt/charts/_rels/chart265.xml.rels><?xml version="1.0" encoding="UTF-8" standalone="yes"?>
<Relationships xmlns="http://schemas.openxmlformats.org/package/2006/relationships"><Relationship Id="rId3" Type="http://schemas.openxmlformats.org/officeDocument/2006/relationships/package" Target="../embeddings/Microsoft_Excel_Worksheet264.xlsx"/><Relationship Id="rId2" Type="http://schemas.microsoft.com/office/2011/relationships/chartColorStyle" Target="colors106.xml"/><Relationship Id="rId1" Type="http://schemas.microsoft.com/office/2011/relationships/chartStyle" Target="style106.xml"/></Relationships>
</file>

<file path=ppt/charts/_rels/chart266.xml.rels><?xml version="1.0" encoding="UTF-8" standalone="yes"?>
<Relationships xmlns="http://schemas.openxmlformats.org/package/2006/relationships"><Relationship Id="rId1" Type="http://schemas.openxmlformats.org/officeDocument/2006/relationships/package" Target="../embeddings/Microsoft_Excel_Worksheet265.xlsx"/></Relationships>
</file>

<file path=ppt/charts/_rels/chart267.xml.rels><?xml version="1.0" encoding="UTF-8" standalone="yes"?>
<Relationships xmlns="http://schemas.openxmlformats.org/package/2006/relationships"><Relationship Id="rId3" Type="http://schemas.openxmlformats.org/officeDocument/2006/relationships/package" Target="../embeddings/Microsoft_Excel_Worksheet266.xlsx"/><Relationship Id="rId2" Type="http://schemas.microsoft.com/office/2011/relationships/chartColorStyle" Target="colors107.xml"/><Relationship Id="rId1" Type="http://schemas.microsoft.com/office/2011/relationships/chartStyle" Target="style107.xml"/></Relationships>
</file>

<file path=ppt/charts/_rels/chart268.xml.rels><?xml version="1.0" encoding="UTF-8" standalone="yes"?>
<Relationships xmlns="http://schemas.openxmlformats.org/package/2006/relationships"><Relationship Id="rId1" Type="http://schemas.openxmlformats.org/officeDocument/2006/relationships/package" Target="../embeddings/Microsoft_Excel_Worksheet267.xlsx"/></Relationships>
</file>

<file path=ppt/charts/_rels/chart269.xml.rels><?xml version="1.0" encoding="UTF-8" standalone="yes"?>
<Relationships xmlns="http://schemas.openxmlformats.org/package/2006/relationships"><Relationship Id="rId1" Type="http://schemas.openxmlformats.org/officeDocument/2006/relationships/package" Target="../embeddings/Microsoft_Excel_Worksheet268.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9.xml"/><Relationship Id="rId1" Type="http://schemas.microsoft.com/office/2011/relationships/chartStyle" Target="style9.xml"/></Relationships>
</file>

<file path=ppt/charts/_rels/chart270.xml.rels><?xml version="1.0" encoding="UTF-8" standalone="yes"?>
<Relationships xmlns="http://schemas.openxmlformats.org/package/2006/relationships"><Relationship Id="rId3" Type="http://schemas.openxmlformats.org/officeDocument/2006/relationships/package" Target="../embeddings/Microsoft_Excel_Worksheet269.xlsx"/><Relationship Id="rId2" Type="http://schemas.microsoft.com/office/2011/relationships/chartColorStyle" Target="colors108.xml"/><Relationship Id="rId1" Type="http://schemas.microsoft.com/office/2011/relationships/chartStyle" Target="style108.xml"/></Relationships>
</file>

<file path=ppt/charts/_rels/chart271.xml.rels><?xml version="1.0" encoding="UTF-8" standalone="yes"?>
<Relationships xmlns="http://schemas.openxmlformats.org/package/2006/relationships"><Relationship Id="rId3" Type="http://schemas.openxmlformats.org/officeDocument/2006/relationships/package" Target="../embeddings/Microsoft_Excel_Worksheet270.xlsx"/><Relationship Id="rId2" Type="http://schemas.microsoft.com/office/2011/relationships/chartColorStyle" Target="colors109.xml"/><Relationship Id="rId1" Type="http://schemas.microsoft.com/office/2011/relationships/chartStyle" Target="style109.xml"/></Relationships>
</file>

<file path=ppt/charts/_rels/chart272.xml.rels><?xml version="1.0" encoding="UTF-8" standalone="yes"?>
<Relationships xmlns="http://schemas.openxmlformats.org/package/2006/relationships"><Relationship Id="rId3" Type="http://schemas.openxmlformats.org/officeDocument/2006/relationships/package" Target="../embeddings/Microsoft_Excel_Worksheet271.xlsx"/><Relationship Id="rId2" Type="http://schemas.microsoft.com/office/2011/relationships/chartColorStyle" Target="colors110.xml"/><Relationship Id="rId1" Type="http://schemas.microsoft.com/office/2011/relationships/chartStyle" Target="style110.xml"/></Relationships>
</file>

<file path=ppt/charts/_rels/chart273.xml.rels><?xml version="1.0" encoding="UTF-8" standalone="yes"?>
<Relationships xmlns="http://schemas.openxmlformats.org/package/2006/relationships"><Relationship Id="rId1" Type="http://schemas.openxmlformats.org/officeDocument/2006/relationships/package" Target="../embeddings/Microsoft_Excel_Worksheet272.xlsx"/></Relationships>
</file>

<file path=ppt/charts/_rels/chart274.xml.rels><?xml version="1.0" encoding="UTF-8" standalone="yes"?>
<Relationships xmlns="http://schemas.openxmlformats.org/package/2006/relationships"><Relationship Id="rId3" Type="http://schemas.openxmlformats.org/officeDocument/2006/relationships/package" Target="../embeddings/Microsoft_Excel_Worksheet273.xlsx"/><Relationship Id="rId2" Type="http://schemas.microsoft.com/office/2011/relationships/chartColorStyle" Target="colors111.xml"/><Relationship Id="rId1" Type="http://schemas.microsoft.com/office/2011/relationships/chartStyle" Target="style111.xml"/></Relationships>
</file>

<file path=ppt/charts/_rels/chart275.xml.rels><?xml version="1.0" encoding="UTF-8" standalone="yes"?>
<Relationships xmlns="http://schemas.openxmlformats.org/package/2006/relationships"><Relationship Id="rId1" Type="http://schemas.openxmlformats.org/officeDocument/2006/relationships/package" Target="../embeddings/Microsoft_Excel_Worksheet274.xlsx"/></Relationships>
</file>

<file path=ppt/charts/_rels/chart276.xml.rels><?xml version="1.0" encoding="UTF-8" standalone="yes"?>
<Relationships xmlns="http://schemas.openxmlformats.org/package/2006/relationships"><Relationship Id="rId1" Type="http://schemas.openxmlformats.org/officeDocument/2006/relationships/package" Target="../embeddings/Microsoft_Excel_Worksheet275.xlsx"/></Relationships>
</file>

<file path=ppt/charts/_rels/chart277.xml.rels><?xml version="1.0" encoding="UTF-8" standalone="yes"?>
<Relationships xmlns="http://schemas.openxmlformats.org/package/2006/relationships"><Relationship Id="rId3" Type="http://schemas.openxmlformats.org/officeDocument/2006/relationships/package" Target="../embeddings/Microsoft_Excel_Worksheet276.xlsx"/><Relationship Id="rId2" Type="http://schemas.microsoft.com/office/2011/relationships/chartColorStyle" Target="colors112.xml"/><Relationship Id="rId1" Type="http://schemas.microsoft.com/office/2011/relationships/chartStyle" Target="style112.xml"/></Relationships>
</file>

<file path=ppt/charts/_rels/chart278.xml.rels><?xml version="1.0" encoding="UTF-8" standalone="yes"?>
<Relationships xmlns="http://schemas.openxmlformats.org/package/2006/relationships"><Relationship Id="rId3" Type="http://schemas.openxmlformats.org/officeDocument/2006/relationships/package" Target="../embeddings/Microsoft_Excel_Worksheet277.xlsx"/><Relationship Id="rId2" Type="http://schemas.microsoft.com/office/2011/relationships/chartColorStyle" Target="colors113.xml"/><Relationship Id="rId1" Type="http://schemas.microsoft.com/office/2011/relationships/chartStyle" Target="style113.xml"/></Relationships>
</file>

<file path=ppt/charts/_rels/chart279.xml.rels><?xml version="1.0" encoding="UTF-8" standalone="yes"?>
<Relationships xmlns="http://schemas.openxmlformats.org/package/2006/relationships"><Relationship Id="rId3" Type="http://schemas.openxmlformats.org/officeDocument/2006/relationships/package" Target="../embeddings/Microsoft_Excel_Worksheet278.xlsx"/><Relationship Id="rId2" Type="http://schemas.microsoft.com/office/2011/relationships/chartColorStyle" Target="colors114.xml"/><Relationship Id="rId1" Type="http://schemas.microsoft.com/office/2011/relationships/chartStyle" Target="style11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0.xml"/><Relationship Id="rId1" Type="http://schemas.microsoft.com/office/2011/relationships/chartStyle" Target="style10.xml"/></Relationships>
</file>

<file path=ppt/charts/_rels/chart280.xml.rels><?xml version="1.0" encoding="UTF-8" standalone="yes"?>
<Relationships xmlns="http://schemas.openxmlformats.org/package/2006/relationships"><Relationship Id="rId1" Type="http://schemas.openxmlformats.org/officeDocument/2006/relationships/package" Target="../embeddings/Microsoft_Excel_Worksheet279.xlsx"/></Relationships>
</file>

<file path=ppt/charts/_rels/chart281.xml.rels><?xml version="1.0" encoding="UTF-8" standalone="yes"?>
<Relationships xmlns="http://schemas.openxmlformats.org/package/2006/relationships"><Relationship Id="rId3" Type="http://schemas.openxmlformats.org/officeDocument/2006/relationships/package" Target="../embeddings/Microsoft_Excel_Worksheet280.xlsx"/><Relationship Id="rId2" Type="http://schemas.microsoft.com/office/2011/relationships/chartColorStyle" Target="colors115.xml"/><Relationship Id="rId1" Type="http://schemas.microsoft.com/office/2011/relationships/chartStyle" Target="style115.xml"/></Relationships>
</file>

<file path=ppt/charts/_rels/chart282.xml.rels><?xml version="1.0" encoding="UTF-8" standalone="yes"?>
<Relationships xmlns="http://schemas.openxmlformats.org/package/2006/relationships"><Relationship Id="rId1" Type="http://schemas.openxmlformats.org/officeDocument/2006/relationships/package" Target="../embeddings/Microsoft_Excel_Worksheet281.xlsx"/></Relationships>
</file>

<file path=ppt/charts/_rels/chart283.xml.rels><?xml version="1.0" encoding="UTF-8" standalone="yes"?>
<Relationships xmlns="http://schemas.openxmlformats.org/package/2006/relationships"><Relationship Id="rId1" Type="http://schemas.openxmlformats.org/officeDocument/2006/relationships/package" Target="../embeddings/Microsoft_Excel_Worksheet282.xlsx"/></Relationships>
</file>

<file path=ppt/charts/_rels/chart284.xml.rels><?xml version="1.0" encoding="UTF-8" standalone="yes"?>
<Relationships xmlns="http://schemas.openxmlformats.org/package/2006/relationships"><Relationship Id="rId3" Type="http://schemas.openxmlformats.org/officeDocument/2006/relationships/package" Target="../embeddings/Microsoft_Excel_Worksheet283.xlsx"/><Relationship Id="rId2" Type="http://schemas.microsoft.com/office/2011/relationships/chartColorStyle" Target="colors116.xml"/><Relationship Id="rId1" Type="http://schemas.microsoft.com/office/2011/relationships/chartStyle" Target="style116.xml"/></Relationships>
</file>

<file path=ppt/charts/_rels/chart285.xml.rels><?xml version="1.0" encoding="UTF-8" standalone="yes"?>
<Relationships xmlns="http://schemas.openxmlformats.org/package/2006/relationships"><Relationship Id="rId3" Type="http://schemas.openxmlformats.org/officeDocument/2006/relationships/package" Target="../embeddings/Microsoft_Excel_Worksheet284.xlsx"/><Relationship Id="rId2" Type="http://schemas.microsoft.com/office/2011/relationships/chartColorStyle" Target="colors117.xml"/><Relationship Id="rId1" Type="http://schemas.microsoft.com/office/2011/relationships/chartStyle" Target="style117.xml"/></Relationships>
</file>

<file path=ppt/charts/_rels/chart286.xml.rels><?xml version="1.0" encoding="UTF-8" standalone="yes"?>
<Relationships xmlns="http://schemas.openxmlformats.org/package/2006/relationships"><Relationship Id="rId3" Type="http://schemas.openxmlformats.org/officeDocument/2006/relationships/package" Target="../embeddings/Microsoft_Excel_Worksheet285.xlsx"/><Relationship Id="rId2" Type="http://schemas.microsoft.com/office/2011/relationships/chartColorStyle" Target="colors118.xml"/><Relationship Id="rId1" Type="http://schemas.microsoft.com/office/2011/relationships/chartStyle" Target="style118.xml"/></Relationships>
</file>

<file path=ppt/charts/_rels/chart287.xml.rels><?xml version="1.0" encoding="UTF-8" standalone="yes"?>
<Relationships xmlns="http://schemas.openxmlformats.org/package/2006/relationships"><Relationship Id="rId1" Type="http://schemas.openxmlformats.org/officeDocument/2006/relationships/package" Target="../embeddings/Microsoft_Excel_Worksheet286.xlsx"/></Relationships>
</file>

<file path=ppt/charts/_rels/chart288.xml.rels><?xml version="1.0" encoding="UTF-8" standalone="yes"?>
<Relationships xmlns="http://schemas.openxmlformats.org/package/2006/relationships"><Relationship Id="rId3" Type="http://schemas.openxmlformats.org/officeDocument/2006/relationships/package" Target="../embeddings/Microsoft_Excel_Worksheet287.xlsx"/><Relationship Id="rId2" Type="http://schemas.microsoft.com/office/2011/relationships/chartColorStyle" Target="colors119.xml"/><Relationship Id="rId1" Type="http://schemas.microsoft.com/office/2011/relationships/chartStyle" Target="style119.xml"/></Relationships>
</file>

<file path=ppt/charts/_rels/chart289.xml.rels><?xml version="1.0" encoding="UTF-8" standalone="yes"?>
<Relationships xmlns="http://schemas.openxmlformats.org/package/2006/relationships"><Relationship Id="rId1" Type="http://schemas.openxmlformats.org/officeDocument/2006/relationships/package" Target="../embeddings/Microsoft_Excel_Worksheet288.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1.xml"/><Relationship Id="rId1" Type="http://schemas.microsoft.com/office/2011/relationships/chartStyle" Target="style11.xml"/></Relationships>
</file>

<file path=ppt/charts/_rels/chart290.xml.rels><?xml version="1.0" encoding="UTF-8" standalone="yes"?>
<Relationships xmlns="http://schemas.openxmlformats.org/package/2006/relationships"><Relationship Id="rId1" Type="http://schemas.openxmlformats.org/officeDocument/2006/relationships/package" Target="../embeddings/Microsoft_Excel_Worksheet289.xlsx"/></Relationships>
</file>

<file path=ppt/charts/_rels/chart291.xml.rels><?xml version="1.0" encoding="UTF-8" standalone="yes"?>
<Relationships xmlns="http://schemas.openxmlformats.org/package/2006/relationships"><Relationship Id="rId3" Type="http://schemas.openxmlformats.org/officeDocument/2006/relationships/package" Target="../embeddings/Microsoft_Excel_Worksheet290.xlsx"/><Relationship Id="rId2" Type="http://schemas.microsoft.com/office/2011/relationships/chartColorStyle" Target="colors120.xml"/><Relationship Id="rId1" Type="http://schemas.microsoft.com/office/2011/relationships/chartStyle" Target="style120.xml"/></Relationships>
</file>

<file path=ppt/charts/_rels/chart292.xml.rels><?xml version="1.0" encoding="UTF-8" standalone="yes"?>
<Relationships xmlns="http://schemas.openxmlformats.org/package/2006/relationships"><Relationship Id="rId3" Type="http://schemas.openxmlformats.org/officeDocument/2006/relationships/package" Target="../embeddings/Microsoft_Excel_Worksheet291.xlsx"/><Relationship Id="rId2" Type="http://schemas.microsoft.com/office/2011/relationships/chartColorStyle" Target="colors121.xml"/><Relationship Id="rId1" Type="http://schemas.microsoft.com/office/2011/relationships/chartStyle" Target="style121.xml"/></Relationships>
</file>

<file path=ppt/charts/_rels/chart293.xml.rels><?xml version="1.0" encoding="UTF-8" standalone="yes"?>
<Relationships xmlns="http://schemas.openxmlformats.org/package/2006/relationships"><Relationship Id="rId3" Type="http://schemas.openxmlformats.org/officeDocument/2006/relationships/package" Target="../embeddings/Microsoft_Excel_Worksheet292.xlsx"/><Relationship Id="rId2" Type="http://schemas.microsoft.com/office/2011/relationships/chartColorStyle" Target="colors122.xml"/><Relationship Id="rId1" Type="http://schemas.microsoft.com/office/2011/relationships/chartStyle" Target="style122.xml"/></Relationships>
</file>

<file path=ppt/charts/_rels/chart294.xml.rels><?xml version="1.0" encoding="UTF-8" standalone="yes"?>
<Relationships xmlns="http://schemas.openxmlformats.org/package/2006/relationships"><Relationship Id="rId1" Type="http://schemas.openxmlformats.org/officeDocument/2006/relationships/package" Target="../embeddings/Microsoft_Excel_Worksheet293.xlsx"/></Relationships>
</file>

<file path=ppt/charts/_rels/chart295.xml.rels><?xml version="1.0" encoding="UTF-8" standalone="yes"?>
<Relationships xmlns="http://schemas.openxmlformats.org/package/2006/relationships"><Relationship Id="rId3" Type="http://schemas.openxmlformats.org/officeDocument/2006/relationships/package" Target="../embeddings/Microsoft_Excel_Worksheet294.xlsx"/><Relationship Id="rId2" Type="http://schemas.microsoft.com/office/2011/relationships/chartColorStyle" Target="colors123.xml"/><Relationship Id="rId1" Type="http://schemas.microsoft.com/office/2011/relationships/chartStyle" Target="style123.xml"/></Relationships>
</file>

<file path=ppt/charts/_rels/chart296.xml.rels><?xml version="1.0" encoding="UTF-8" standalone="yes"?>
<Relationships xmlns="http://schemas.openxmlformats.org/package/2006/relationships"><Relationship Id="rId1" Type="http://schemas.openxmlformats.org/officeDocument/2006/relationships/package" Target="../embeddings/Microsoft_Excel_Worksheet295.xlsx"/></Relationships>
</file>

<file path=ppt/charts/_rels/chart297.xml.rels><?xml version="1.0" encoding="UTF-8" standalone="yes"?>
<Relationships xmlns="http://schemas.openxmlformats.org/package/2006/relationships"><Relationship Id="rId1" Type="http://schemas.openxmlformats.org/officeDocument/2006/relationships/package" Target="../embeddings/Microsoft_Excel_Worksheet296.xlsx"/></Relationships>
</file>

<file path=ppt/charts/_rels/chart298.xml.rels><?xml version="1.0" encoding="UTF-8" standalone="yes"?>
<Relationships xmlns="http://schemas.openxmlformats.org/package/2006/relationships"><Relationship Id="rId3" Type="http://schemas.openxmlformats.org/officeDocument/2006/relationships/package" Target="../embeddings/Microsoft_Excel_Worksheet297.xlsx"/><Relationship Id="rId2" Type="http://schemas.microsoft.com/office/2011/relationships/chartColorStyle" Target="colors124.xml"/><Relationship Id="rId1" Type="http://schemas.microsoft.com/office/2011/relationships/chartStyle" Target="style124.xml"/></Relationships>
</file>

<file path=ppt/charts/_rels/chart299.xml.rels><?xml version="1.0" encoding="UTF-8" standalone="yes"?>
<Relationships xmlns="http://schemas.openxmlformats.org/package/2006/relationships"><Relationship Id="rId3" Type="http://schemas.openxmlformats.org/officeDocument/2006/relationships/package" Target="../embeddings/Microsoft_Excel_Worksheet298.xlsx"/><Relationship Id="rId2" Type="http://schemas.microsoft.com/office/2011/relationships/chartColorStyle" Target="colors125.xml"/><Relationship Id="rId1" Type="http://schemas.microsoft.com/office/2011/relationships/chartStyle" Target="style125.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9.png"/></Relationships>
</file>

<file path=ppt/charts/_rels/chart300.xml.rels><?xml version="1.0" encoding="UTF-8" standalone="yes"?>
<Relationships xmlns="http://schemas.openxmlformats.org/package/2006/relationships"><Relationship Id="rId3" Type="http://schemas.openxmlformats.org/officeDocument/2006/relationships/package" Target="../embeddings/Microsoft_Excel_Worksheet299.xlsx"/><Relationship Id="rId2" Type="http://schemas.microsoft.com/office/2011/relationships/chartColorStyle" Target="colors126.xml"/><Relationship Id="rId1" Type="http://schemas.microsoft.com/office/2011/relationships/chartStyle" Target="style126.xml"/></Relationships>
</file>

<file path=ppt/charts/_rels/chart301.xml.rels><?xml version="1.0" encoding="UTF-8" standalone="yes"?>
<Relationships xmlns="http://schemas.openxmlformats.org/package/2006/relationships"><Relationship Id="rId1" Type="http://schemas.openxmlformats.org/officeDocument/2006/relationships/package" Target="../embeddings/Microsoft_Excel_Worksheet300.xlsx"/></Relationships>
</file>

<file path=ppt/charts/_rels/chart302.xml.rels><?xml version="1.0" encoding="UTF-8" standalone="yes"?>
<Relationships xmlns="http://schemas.openxmlformats.org/package/2006/relationships"><Relationship Id="rId3" Type="http://schemas.openxmlformats.org/officeDocument/2006/relationships/package" Target="../embeddings/Microsoft_Excel_Worksheet301.xlsx"/><Relationship Id="rId2" Type="http://schemas.microsoft.com/office/2011/relationships/chartColorStyle" Target="colors127.xml"/><Relationship Id="rId1" Type="http://schemas.microsoft.com/office/2011/relationships/chartStyle" Target="style127.xml"/></Relationships>
</file>

<file path=ppt/charts/_rels/chart303.xml.rels><?xml version="1.0" encoding="UTF-8" standalone="yes"?>
<Relationships xmlns="http://schemas.openxmlformats.org/package/2006/relationships"><Relationship Id="rId1" Type="http://schemas.openxmlformats.org/officeDocument/2006/relationships/package" Target="../embeddings/Microsoft_Excel_Worksheet302.xlsx"/></Relationships>
</file>

<file path=ppt/charts/_rels/chart304.xml.rels><?xml version="1.0" encoding="UTF-8" standalone="yes"?>
<Relationships xmlns="http://schemas.openxmlformats.org/package/2006/relationships"><Relationship Id="rId1" Type="http://schemas.openxmlformats.org/officeDocument/2006/relationships/package" Target="../embeddings/Microsoft_Excel_Worksheet303.xlsx"/></Relationships>
</file>

<file path=ppt/charts/_rels/chart305.xml.rels><?xml version="1.0" encoding="UTF-8" standalone="yes"?>
<Relationships xmlns="http://schemas.openxmlformats.org/package/2006/relationships"><Relationship Id="rId3" Type="http://schemas.openxmlformats.org/officeDocument/2006/relationships/package" Target="../embeddings/Microsoft_Excel_Worksheet304.xlsx"/><Relationship Id="rId2" Type="http://schemas.microsoft.com/office/2011/relationships/chartColorStyle" Target="colors128.xml"/><Relationship Id="rId1" Type="http://schemas.microsoft.com/office/2011/relationships/chartStyle" Target="style128.xml"/></Relationships>
</file>

<file path=ppt/charts/_rels/chart306.xml.rels><?xml version="1.0" encoding="UTF-8" standalone="yes"?>
<Relationships xmlns="http://schemas.openxmlformats.org/package/2006/relationships"><Relationship Id="rId1" Type="http://schemas.openxmlformats.org/officeDocument/2006/relationships/package" Target="../embeddings/Microsoft_Excel_Worksheet305.xlsx"/></Relationships>
</file>

<file path=ppt/charts/_rels/chart307.xml.rels><?xml version="1.0" encoding="UTF-8" standalone="yes"?>
<Relationships xmlns="http://schemas.openxmlformats.org/package/2006/relationships"><Relationship Id="rId3" Type="http://schemas.openxmlformats.org/officeDocument/2006/relationships/package" Target="../embeddings/Microsoft_Excel_Worksheet306.xlsx"/><Relationship Id="rId2" Type="http://schemas.microsoft.com/office/2011/relationships/chartColorStyle" Target="colors129.xml"/><Relationship Id="rId1" Type="http://schemas.microsoft.com/office/2011/relationships/chartStyle" Target="style129.xml"/></Relationships>
</file>

<file path=ppt/charts/_rels/chart308.xml.rels><?xml version="1.0" encoding="UTF-8" standalone="yes"?>
<Relationships xmlns="http://schemas.openxmlformats.org/package/2006/relationships"><Relationship Id="rId1" Type="http://schemas.openxmlformats.org/officeDocument/2006/relationships/package" Target="../embeddings/Microsoft_Excel_Worksheet307.xlsx"/></Relationships>
</file>

<file path=ppt/charts/_rels/chart309.xml.rels><?xml version="1.0" encoding="UTF-8" standalone="yes"?>
<Relationships xmlns="http://schemas.openxmlformats.org/package/2006/relationships"><Relationship Id="rId1" Type="http://schemas.openxmlformats.org/officeDocument/2006/relationships/package" Target="../embeddings/Microsoft_Excel_Worksheet308.xlsx"/></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9.png"/></Relationships>
</file>

<file path=ppt/charts/_rels/chart310.xml.rels><?xml version="1.0" encoding="UTF-8" standalone="yes"?>
<Relationships xmlns="http://schemas.openxmlformats.org/package/2006/relationships"><Relationship Id="rId1" Type="http://schemas.openxmlformats.org/officeDocument/2006/relationships/package" Target="../embeddings/Microsoft_Excel_Worksheet309.xlsx"/></Relationships>
</file>

<file path=ppt/charts/_rels/chart311.xml.rels><?xml version="1.0" encoding="UTF-8" standalone="yes"?>
<Relationships xmlns="http://schemas.openxmlformats.org/package/2006/relationships"><Relationship Id="rId1" Type="http://schemas.openxmlformats.org/officeDocument/2006/relationships/package" Target="../embeddings/Microsoft_Excel_Worksheet310.xlsx"/></Relationships>
</file>

<file path=ppt/charts/_rels/chart312.xml.rels><?xml version="1.0" encoding="UTF-8" standalone="yes"?>
<Relationships xmlns="http://schemas.openxmlformats.org/package/2006/relationships"><Relationship Id="rId1" Type="http://schemas.openxmlformats.org/officeDocument/2006/relationships/package" Target="../embeddings/Microsoft_Excel_Worksheet311.xlsx"/></Relationships>
</file>

<file path=ppt/charts/_rels/chart313.xml.rels><?xml version="1.0" encoding="UTF-8" standalone="yes"?>
<Relationships xmlns="http://schemas.openxmlformats.org/package/2006/relationships"><Relationship Id="rId1" Type="http://schemas.openxmlformats.org/officeDocument/2006/relationships/package" Target="../embeddings/Microsoft_Excel_Worksheet312.xlsx"/></Relationships>
</file>

<file path=ppt/charts/_rels/chart314.xml.rels><?xml version="1.0" encoding="UTF-8" standalone="yes"?>
<Relationships xmlns="http://schemas.openxmlformats.org/package/2006/relationships"><Relationship Id="rId1" Type="http://schemas.openxmlformats.org/officeDocument/2006/relationships/package" Target="../embeddings/Microsoft_Excel_Worksheet313.xlsx"/></Relationships>
</file>

<file path=ppt/charts/_rels/chart315.xml.rels><?xml version="1.0" encoding="UTF-8" standalone="yes"?>
<Relationships xmlns="http://schemas.openxmlformats.org/package/2006/relationships"><Relationship Id="rId1" Type="http://schemas.openxmlformats.org/officeDocument/2006/relationships/package" Target="../embeddings/Microsoft_Excel_Worksheet314.xlsx"/></Relationships>
</file>

<file path=ppt/charts/_rels/chart316.xml.rels><?xml version="1.0" encoding="UTF-8" standalone="yes"?>
<Relationships xmlns="http://schemas.openxmlformats.org/package/2006/relationships"><Relationship Id="rId1" Type="http://schemas.openxmlformats.org/officeDocument/2006/relationships/package" Target="../embeddings/Microsoft_Excel_Worksheet315.xlsx"/></Relationships>
</file>

<file path=ppt/charts/_rels/chart317.xml.rels><?xml version="1.0" encoding="UTF-8" standalone="yes"?>
<Relationships xmlns="http://schemas.openxmlformats.org/package/2006/relationships"><Relationship Id="rId1" Type="http://schemas.openxmlformats.org/officeDocument/2006/relationships/package" Target="../embeddings/Microsoft_Excel_Worksheet316.xlsx"/></Relationships>
</file>

<file path=ppt/charts/_rels/chart318.xml.rels><?xml version="1.0" encoding="UTF-8" standalone="yes"?>
<Relationships xmlns="http://schemas.openxmlformats.org/package/2006/relationships"><Relationship Id="rId1" Type="http://schemas.openxmlformats.org/officeDocument/2006/relationships/package" Target="../embeddings/Microsoft_Excel_Worksheet317.xlsx"/></Relationships>
</file>

<file path=ppt/charts/_rels/chart319.xml.rels><?xml version="1.0" encoding="UTF-8" standalone="yes"?>
<Relationships xmlns="http://schemas.openxmlformats.org/package/2006/relationships"><Relationship Id="rId1" Type="http://schemas.openxmlformats.org/officeDocument/2006/relationships/package" Target="../embeddings/Microsoft_Excel_Worksheet318.xlsx"/></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9.png"/></Relationships>
</file>

<file path=ppt/charts/_rels/chart320.xml.rels><?xml version="1.0" encoding="UTF-8" standalone="yes"?>
<Relationships xmlns="http://schemas.openxmlformats.org/package/2006/relationships"><Relationship Id="rId1" Type="http://schemas.openxmlformats.org/officeDocument/2006/relationships/package" Target="../embeddings/Microsoft_Excel_Worksheet319.xlsx"/></Relationships>
</file>

<file path=ppt/charts/_rels/chart321.xml.rels><?xml version="1.0" encoding="UTF-8" standalone="yes"?>
<Relationships xmlns="http://schemas.openxmlformats.org/package/2006/relationships"><Relationship Id="rId1" Type="http://schemas.openxmlformats.org/officeDocument/2006/relationships/package" Target="../embeddings/Microsoft_Excel_Worksheet320.xlsx"/></Relationships>
</file>

<file path=ppt/charts/_rels/chart322.xml.rels><?xml version="1.0" encoding="UTF-8" standalone="yes"?>
<Relationships xmlns="http://schemas.openxmlformats.org/package/2006/relationships"><Relationship Id="rId1" Type="http://schemas.openxmlformats.org/officeDocument/2006/relationships/package" Target="../embeddings/Microsoft_Excel_Worksheet321.xlsx"/></Relationships>
</file>

<file path=ppt/charts/_rels/chart323.xml.rels><?xml version="1.0" encoding="UTF-8" standalone="yes"?>
<Relationships xmlns="http://schemas.openxmlformats.org/package/2006/relationships"><Relationship Id="rId1" Type="http://schemas.openxmlformats.org/officeDocument/2006/relationships/package" Target="../embeddings/Microsoft_Excel_Worksheet322.xlsx"/></Relationships>
</file>

<file path=ppt/charts/_rels/chart324.xml.rels><?xml version="1.0" encoding="UTF-8" standalone="yes"?>
<Relationships xmlns="http://schemas.openxmlformats.org/package/2006/relationships"><Relationship Id="rId1" Type="http://schemas.openxmlformats.org/officeDocument/2006/relationships/package" Target="../embeddings/Microsoft_Excel_Worksheet323.xlsx"/></Relationships>
</file>

<file path=ppt/charts/_rels/chart325.xml.rels><?xml version="1.0" encoding="UTF-8" standalone="yes"?>
<Relationships xmlns="http://schemas.openxmlformats.org/package/2006/relationships"><Relationship Id="rId1" Type="http://schemas.openxmlformats.org/officeDocument/2006/relationships/package" Target="../embeddings/Microsoft_Excel_Worksheet324.xlsx"/></Relationships>
</file>

<file path=ppt/charts/_rels/chart326.xml.rels><?xml version="1.0" encoding="UTF-8" standalone="yes"?>
<Relationships xmlns="http://schemas.openxmlformats.org/package/2006/relationships"><Relationship Id="rId1" Type="http://schemas.openxmlformats.org/officeDocument/2006/relationships/package" Target="../embeddings/Microsoft_Excel_Worksheet325.xlsx"/></Relationships>
</file>

<file path=ppt/charts/_rels/chart327.xml.rels><?xml version="1.0" encoding="UTF-8" standalone="yes"?>
<Relationships xmlns="http://schemas.openxmlformats.org/package/2006/relationships"><Relationship Id="rId1" Type="http://schemas.openxmlformats.org/officeDocument/2006/relationships/package" Target="../embeddings/Microsoft_Excel_Worksheet326.xlsx"/></Relationships>
</file>

<file path=ppt/charts/_rels/chart328.xml.rels><?xml version="1.0" encoding="UTF-8" standalone="yes"?>
<Relationships xmlns="http://schemas.openxmlformats.org/package/2006/relationships"><Relationship Id="rId1" Type="http://schemas.openxmlformats.org/officeDocument/2006/relationships/package" Target="../embeddings/Microsoft_Excel_Worksheet327.xlsx"/></Relationships>
</file>

<file path=ppt/charts/_rels/chart329.xml.rels><?xml version="1.0" encoding="UTF-8" standalone="yes"?>
<Relationships xmlns="http://schemas.openxmlformats.org/package/2006/relationships"><Relationship Id="rId1" Type="http://schemas.openxmlformats.org/officeDocument/2006/relationships/package" Target="../embeddings/Microsoft_Excel_Worksheet328.xlsx"/></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9.png"/></Relationships>
</file>

<file path=ppt/charts/_rels/chart330.xml.rels><?xml version="1.0" encoding="UTF-8" standalone="yes"?>
<Relationships xmlns="http://schemas.openxmlformats.org/package/2006/relationships"><Relationship Id="rId1" Type="http://schemas.openxmlformats.org/officeDocument/2006/relationships/package" Target="../embeddings/Microsoft_Excel_Worksheet329.xlsx"/></Relationships>
</file>

<file path=ppt/charts/_rels/chart331.xml.rels><?xml version="1.0" encoding="UTF-8" standalone="yes"?>
<Relationships xmlns="http://schemas.openxmlformats.org/package/2006/relationships"><Relationship Id="rId1" Type="http://schemas.openxmlformats.org/officeDocument/2006/relationships/package" Target="../embeddings/Microsoft_Excel_Worksheet330.xlsx"/></Relationships>
</file>

<file path=ppt/charts/_rels/chart332.xml.rels><?xml version="1.0" encoding="UTF-8" standalone="yes"?>
<Relationships xmlns="http://schemas.openxmlformats.org/package/2006/relationships"><Relationship Id="rId1" Type="http://schemas.openxmlformats.org/officeDocument/2006/relationships/package" Target="../embeddings/Microsoft_Excel_Worksheet331.xlsx"/></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9.png"/></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9.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9.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9.png"/></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9.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9.png"/></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9.png"/></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9.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9.png"/></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12.xml"/><Relationship Id="rId1" Type="http://schemas.microsoft.com/office/2011/relationships/chartStyle" Target="style12.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13.xml"/><Relationship Id="rId1" Type="http://schemas.microsoft.com/office/2011/relationships/chartStyle" Target="style13.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14.xml"/><Relationship Id="rId1" Type="http://schemas.microsoft.com/office/2011/relationships/chartStyle" Target="style14.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9.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9.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9.png"/></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5.xml"/><Relationship Id="rId1" Type="http://schemas.microsoft.com/office/2011/relationships/chartStyle" Target="style1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6.xml"/><Relationship Id="rId1" Type="http://schemas.microsoft.com/office/2011/relationships/chartStyle" Target="style16.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17.xml"/><Relationship Id="rId1" Type="http://schemas.microsoft.com/office/2011/relationships/chartStyle" Target="style17.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9.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9.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9.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9.png"/></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18.xml"/><Relationship Id="rId1" Type="http://schemas.microsoft.com/office/2011/relationships/chartStyle" Target="style1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19.xml"/><Relationship Id="rId1" Type="http://schemas.microsoft.com/office/2011/relationships/chartStyle" Target="style1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20.xml"/><Relationship Id="rId1" Type="http://schemas.microsoft.com/office/2011/relationships/chartStyle" Target="style20.xml"/></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9.png"/></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image" Target="../media/image9.png"/></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9.png"/></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9.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9.png"/></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9.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9.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9.png"/></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21.xml"/><Relationship Id="rId1" Type="http://schemas.microsoft.com/office/2011/relationships/chartStyle" Target="style2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22.xml"/><Relationship Id="rId1" Type="http://schemas.microsoft.com/office/2011/relationships/chartStyle" Target="style22.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23.xml"/><Relationship Id="rId1" Type="http://schemas.microsoft.com/office/2011/relationships/chartStyle" Target="style23.xml"/></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9.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9.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9.png"/></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24.xml"/><Relationship Id="rId1" Type="http://schemas.microsoft.com/office/2011/relationships/chartStyle" Target="style2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803-49F7-AF84-883EE5BBE63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49-4AB8-BB9A-A642C645D59A}"/>
              </c:ext>
            </c:extLst>
          </c:dPt>
          <c:dPt>
            <c:idx val="1"/>
            <c:invertIfNegative val="0"/>
            <c:bubble3D val="0"/>
            <c:spPr>
              <a:solidFill>
                <a:srgbClr val="F1BE48"/>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49-4AB8-BB9A-A642C645D59A}"/>
              </c:ext>
            </c:extLst>
          </c:dPt>
          <c:dPt>
            <c:idx val="2"/>
            <c:invertIfNegative val="0"/>
            <c:bubble3D val="0"/>
            <c:spPr>
              <a:solidFill>
                <a:srgbClr val="FFD966"/>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49-4AB8-BB9A-A642C645D59A}"/>
              </c:ext>
            </c:extLst>
          </c:dPt>
          <c:dPt>
            <c:idx val="3"/>
            <c:invertIfNegative val="0"/>
            <c:bubble3D val="0"/>
            <c:spPr>
              <a:solidFill>
                <a:srgbClr val="D9D9D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49-4AB8-BB9A-A642C645D59A}"/>
              </c:ext>
            </c:extLst>
          </c:dPt>
          <c:dPt>
            <c:idx val="4"/>
            <c:invertIfNegative val="0"/>
            <c:bubble3D val="0"/>
            <c:spPr>
              <a:solidFill>
                <a:srgbClr val="A9D18E"/>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949-4AB8-BB9A-A642C645D59A}"/>
              </c:ext>
            </c:extLst>
          </c:dPt>
          <c:dPt>
            <c:idx val="5"/>
            <c:invertIfNegative val="0"/>
            <c:bubble3D val="0"/>
            <c:spPr>
              <a:solidFill>
                <a:srgbClr val="5FBD83"/>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F949-4AB8-BB9A-A642C645D59A}"/>
              </c:ext>
            </c:extLst>
          </c:dPt>
          <c:dPt>
            <c:idx val="6"/>
            <c:invertIfNegative val="0"/>
            <c:bubble3D val="0"/>
            <c:spPr>
              <a:solidFill>
                <a:srgbClr val="41999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F949-4AB8-BB9A-A642C645D59A}"/>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Much worse than expected</c:v>
                </c:pt>
                <c:pt idx="1">
                  <c:v>Worse than expected</c:v>
                </c:pt>
                <c:pt idx="2">
                  <c:v>Somewhat worse than expected </c:v>
                </c:pt>
                <c:pt idx="3">
                  <c:v>About the same</c:v>
                </c:pt>
                <c:pt idx="4">
                  <c:v>Somewhat better than expected </c:v>
                </c:pt>
                <c:pt idx="5">
                  <c:v>Better than expected </c:v>
                </c:pt>
                <c:pt idx="6">
                  <c:v>Much better than expected</c:v>
                </c:pt>
              </c:strCache>
            </c:strRef>
          </c:cat>
          <c:val>
            <c:numRef>
              <c:f>Feuil1!$B$2:$B$8</c:f>
              <c:numCache>
                <c:formatCode>0</c:formatCode>
                <c:ptCount val="7"/>
                <c:pt idx="0">
                  <c:v>0</c:v>
                </c:pt>
                <c:pt idx="1">
                  <c:v>1</c:v>
                </c:pt>
                <c:pt idx="2">
                  <c:v>1</c:v>
                </c:pt>
                <c:pt idx="3">
                  <c:v>44</c:v>
                </c:pt>
                <c:pt idx="4">
                  <c:v>1</c:v>
                </c:pt>
                <c:pt idx="5">
                  <c:v>0</c:v>
                </c:pt>
                <c:pt idx="6">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F949-4AB8-BB9A-A642C645D59A}"/>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Oxford University Hospitals NHS Foundation Trust</c:v>
                </c:pt>
                <c:pt idx="2">
                  <c:v>Royal Surrey NHS Foundation Trust</c:v>
                </c:pt>
                <c:pt idx="3">
                  <c:v>Buckinghamshire Healthcare NHS Trust</c:v>
                </c:pt>
                <c:pt idx="4">
                  <c:v>Royal Berkshire NHS Foundation Trust</c:v>
                </c:pt>
              </c:strCache>
            </c:strRef>
          </c:cat>
          <c:val>
            <c:numRef>
              <c:f>Sheet1!$B$2:$B$6</c:f>
              <c:numCache>
                <c:formatCode>0.0</c:formatCode>
                <c:ptCount val="5"/>
                <c:pt idx="0">
                  <c:v>8.6</c:v>
                </c:pt>
                <c:pt idx="1">
                  <c:v>7.5</c:v>
                </c:pt>
                <c:pt idx="2">
                  <c:v>7.5</c:v>
                </c:pt>
                <c:pt idx="3">
                  <c:v>7.4</c:v>
                </c:pt>
                <c:pt idx="4">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8F1-4449-A74D-532F54E2604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Oxford University Hospitals NHS Foundation Trust</c:v>
                </c:pt>
                <c:pt idx="2">
                  <c:v>Royal Surrey NHS Foundation Trust</c:v>
                </c:pt>
                <c:pt idx="3">
                  <c:v>Buckinghamshire Healthcare NHS Trust</c:v>
                </c:pt>
                <c:pt idx="4">
                  <c:v>Royal Berkshire NHS Foundation Trust</c:v>
                </c:pt>
              </c:strCache>
            </c:strRef>
          </c:cat>
          <c:val>
            <c:numRef>
              <c:f>Sheet1!$C$2:$C$6</c:f>
              <c:numCache>
                <c:formatCode>0.0</c:formatCode>
                <c:ptCount val="5"/>
                <c:pt idx="0">
                  <c:v>1.4000000000000004</c:v>
                </c:pt>
                <c:pt idx="1">
                  <c:v>2.5</c:v>
                </c:pt>
                <c:pt idx="2">
                  <c:v>2.5</c:v>
                </c:pt>
                <c:pt idx="3">
                  <c:v>2.5999999999999996</c:v>
                </c:pt>
                <c:pt idx="4">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8F1-4449-A74D-532F54E2604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Dartford and Gravesham NHS Trust</c:v>
                </c:pt>
                <c:pt idx="1">
                  <c:v>Medway NHS Foundation Trust</c:v>
                </c:pt>
                <c:pt idx="2">
                  <c:v>Portsmouth Hospitals University NHS Trust</c:v>
                </c:pt>
                <c:pt idx="3">
                  <c:v>East Kent Hospitals University NHS Foundation Trust</c:v>
                </c:pt>
                <c:pt idx="4">
                  <c:v>Ashford and St Peter's Hospitals NHS Foundation Trust</c:v>
                </c:pt>
              </c:strCache>
            </c:strRef>
          </c:cat>
          <c:val>
            <c:numRef>
              <c:f>Sheet1!$B$2:$B$6</c:f>
              <c:numCache>
                <c:formatCode>0.0</c:formatCode>
                <c:ptCount val="5"/>
                <c:pt idx="0">
                  <c:v>6.6</c:v>
                </c:pt>
                <c:pt idx="1">
                  <c:v>6.8</c:v>
                </c:pt>
                <c:pt idx="2">
                  <c:v>7</c:v>
                </c:pt>
                <c:pt idx="3">
                  <c:v>7</c:v>
                </c:pt>
                <c:pt idx="4">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E34-4660-812C-03E8848AD3A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Dartford and Gravesham NHS Trust</c:v>
                </c:pt>
                <c:pt idx="1">
                  <c:v>Medway NHS Foundation Trust</c:v>
                </c:pt>
                <c:pt idx="2">
                  <c:v>Portsmouth Hospitals University NHS Trust</c:v>
                </c:pt>
                <c:pt idx="3">
                  <c:v>East Kent Hospitals University NHS Foundation Trust</c:v>
                </c:pt>
                <c:pt idx="4">
                  <c:v>Ashford and St Peter's Hospitals NHS Foundation Trust</c:v>
                </c:pt>
              </c:strCache>
            </c:strRef>
          </c:cat>
          <c:val>
            <c:numRef>
              <c:f>Sheet1!$C$2:$C$6</c:f>
              <c:numCache>
                <c:formatCode>0.0</c:formatCode>
                <c:ptCount val="5"/>
                <c:pt idx="0">
                  <c:v>3.4000000000000004</c:v>
                </c:pt>
                <c:pt idx="1">
                  <c:v>3.2</c:v>
                </c:pt>
                <c:pt idx="2">
                  <c:v>3</c:v>
                </c:pt>
                <c:pt idx="3">
                  <c:v>3</c:v>
                </c:pt>
                <c:pt idx="4">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E34-4660-812C-03E8848AD3A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6.1962581014450002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B2B-4EAA-951B-683F60AB9E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B2B-4EAA-951B-683F60AB9E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0.1846888985549997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B2B-4EAA-951B-683F60AB9E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9.034399999999998E-2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B2B-4EAA-951B-683F60AB9E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0.94317999999999991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B2B-4EAA-951B-683F60AB9E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9.034399999999998E-2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B2B-4EAA-951B-683F60AB9E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0.32405500000000043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B2B-4EAA-951B-683F60AB9E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0.64919300000000035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B2B-4EAA-951B-683F60AB9E3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6.6733979999999997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B2B-4EAA-951B-683F60AB9E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B2B-4EAA-951B-683F60AB9E35}"/>
              </c:ext>
            </c:extLst>
          </c:dPt>
          <c:xVal>
            <c:numRef>
              <c:f>Sheet1!$B$12</c:f>
              <c:numCache>
                <c:formatCode>0.000000</c:formatCode>
                <c:ptCount val="1"/>
                <c:pt idx="0">
                  <c:v>6.9428809999999999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B2B-4EAA-951B-683F60AB9E35}"/>
            </c:ext>
          </c:extLst>
        </c:ser>
        <c:ser>
          <c:idx val="9"/>
          <c:order val="10"/>
          <c:tx>
            <c:v>label</c:v>
          </c:tx>
          <c:spPr>
            <a:ln w="25400" cap="rnd">
              <a:noFill/>
              <a:round/>
            </a:ln>
            <a:effectLst/>
          </c:spPr>
          <c:marker>
            <c:symbol val="none"/>
          </c:marker>
          <c:dLbls>
            <c:dLbl>
              <c:idx val="0"/>
              <c:tx>
                <c:rich>
                  <a:bodyPr/>
                  <a:lstStyle/>
                  <a:p>
                    <a:r>
                      <a:rPr lang="en-GB" dirty="0"/>
                      <a:t>Q35. </a:t>
                    </a:r>
                    <a:r>
                      <a:rPr lang="en-GB" sz="900" b="0" i="0" u="none" strike="noStrike" baseline="0" dirty="0">
                        <a:effectLst/>
                      </a:rPr>
                      <a:t>To what extent did staff involve you in decisions about you leaving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BB2B-4EAA-951B-683F60AB9E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B2B-4EAA-951B-683F60AB9E3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6.4588378265747002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241-4E7E-9A83-E94B0BDDB9B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241-4E7E-9A83-E94B0BDDB9B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0.2120591734252999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241-4E7E-9A83-E94B0BDDB9B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8.5905000000000342E-2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241-4E7E-9A83-E94B0BDDB9B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0.89683599999999952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241-4E7E-9A83-E94B0BDDB9B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8.5905000000000342E-2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241-4E7E-9A83-E94B0BDDB9B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0.30813199999999963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241-4E7E-9A83-E94B0BDDB9B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0.92212199999999989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241-4E7E-9A83-E94B0BDDB9B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7.2622289999999996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241-4E7E-9A83-E94B0BDDB9B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241-4E7E-9A83-E94B0BDDB9B5}"/>
              </c:ext>
            </c:extLst>
          </c:dPt>
          <c:xVal>
            <c:numRef>
              <c:f>Sheet1!$B$12</c:f>
              <c:numCache>
                <c:formatCode>0.000000</c:formatCode>
                <c:ptCount val="1"/>
                <c:pt idx="0">
                  <c:v>7.2052199999999997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241-4E7E-9A83-E94B0BDDB9B5}"/>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Q36. </a:t>
                    </a:r>
                    <a:r>
                      <a:rPr lang="en-GB" sz="900" b="0" i="0" u="none" strike="noStrike" baseline="0" dirty="0">
                        <a:effectLst/>
                      </a:rPr>
                      <a:t>To what extent did hospital staff take your family or home situation into account when planning for you to leave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241-4E7E-9A83-E94B0BDDB9B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241-4E7E-9A83-E94B0BDDB9B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5.6337060000000001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C23-46B8-983C-19E0C42910D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1.5368129999999995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C23-46B8-983C-19E0C42910D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0.42229000000000028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C23-46B8-983C-19E0C42910D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0.11773100000000003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C23-46B8-983C-19E0C42910D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1.2290980000000005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C23-46B8-983C-19E0C42910D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0.11773099999999914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C23-46B8-983C-19E0C42910D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0.42229000000000028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C23-46B8-983C-19E0C42910D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0.10445800000000105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C23-46B8-983C-19E0C42910D0}"/>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8.5988220000000002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C23-46B8-983C-19E0C42910D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C23-46B8-983C-19E0C42910D0}"/>
              </c:ext>
            </c:extLst>
          </c:dPt>
          <c:xVal>
            <c:numRef>
              <c:f>Sheet1!$B$12</c:f>
              <c:numCache>
                <c:formatCode>0.000000</c:formatCode>
                <c:ptCount val="1"/>
                <c:pt idx="0">
                  <c:v>8.3250890000000002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C23-46B8-983C-19E0C42910D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Q37. </a:t>
                    </a:r>
                    <a:r>
                      <a:rPr lang="en-GB" sz="900" b="0" i="0" u="none" strike="noStrike" baseline="0" dirty="0">
                        <a:effectLst/>
                      </a:rPr>
                      <a:t>Did hospital staff discuss with you whether you would need any additional equipment in your home, or any changes to your home, after leaving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C23-46B8-983C-19E0C42910D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C23-46B8-983C-19E0C42910D0}"/>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5.9754990000000001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938-4B17-AB88-EF150E8C9A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0.11945099999999975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938-4B17-AB88-EF150E8C9A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0.33527799999999974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938-4B17-AB88-EF150E8C9A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9.3473000000000361E-2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938-4B17-AB88-EF150E8C9A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0.97584599999999977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938-4B17-AB88-EF150E8C9A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9.3473000000000361E-2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938-4B17-AB88-EF150E8C9A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0.33527799999999974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938-4B17-AB88-EF150E8C9A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0.61953100000000028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938-4B17-AB88-EF150E8C9A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7.2480880000000001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938-4B17-AB88-EF150E8C9A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938-4B17-AB88-EF150E8C9A63}"/>
              </c:ext>
            </c:extLst>
          </c:dPt>
          <c:xVal>
            <c:numRef>
              <c:f>Sheet1!$B$12</c:f>
              <c:numCache>
                <c:formatCode>0.000000</c:formatCode>
                <c:ptCount val="1"/>
                <c:pt idx="0">
                  <c:v>7.0116240000000003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938-4B17-AB88-EF150E8C9A63}"/>
            </c:ext>
          </c:extLst>
        </c:ser>
        <c:ser>
          <c:idx val="9"/>
          <c:order val="10"/>
          <c:tx>
            <c:v>label</c:v>
          </c:tx>
          <c:spPr>
            <a:ln w="25400" cap="rnd">
              <a:noFill/>
              <a:round/>
            </a:ln>
            <a:effectLst/>
          </c:spPr>
          <c:marker>
            <c:symbol val="none"/>
          </c:marker>
          <c:dLbls>
            <c:dLbl>
              <c:idx val="0"/>
              <c:tx>
                <c:rich>
                  <a:bodyPr/>
                  <a:lstStyle/>
                  <a:p>
                    <a:r>
                      <a:rPr lang="en-GB" dirty="0"/>
                      <a:t>Q38.</a:t>
                    </a:r>
                    <a:r>
                      <a:rPr lang="en-GB" baseline="0" dirty="0"/>
                      <a:t> </a:t>
                    </a:r>
                    <a:r>
                      <a:rPr lang="en-GB" sz="900" b="0" i="0" u="none" strike="noStrike" baseline="0" dirty="0">
                        <a:effectLst/>
                      </a:rPr>
                      <a:t>Were you given enough notice about when you were going to leave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7938-4B17-AB88-EF150E8C9A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938-4B17-AB88-EF150E8C9A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24907574054862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6.9602899999999996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227-4994-AD57-7562892B6EB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0.2309190000000001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227-4994-AD57-7562892B6EB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0.3055690000000002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227-4994-AD57-7562892B6EB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8.5189999999999877E-2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227-4994-AD57-7562892B6EB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0.88937400000000011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227-4994-AD57-7562892B6EB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8.5191000000000017E-2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227-4994-AD57-7562892B6EB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0.30556799999999917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227-4994-AD57-7562892B6EB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0.86884100000000153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227-4994-AD57-7562892B6EB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8.2814219999999992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227-4994-AD57-7562892B6EB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227-4994-AD57-7562892B6EB3}"/>
              </c:ext>
            </c:extLst>
          </c:dPt>
          <c:xVal>
            <c:numRef>
              <c:f>Sheet1!$B$12</c:f>
              <c:numCache>
                <c:formatCode>0.000000</c:formatCode>
                <c:ptCount val="1"/>
                <c:pt idx="0">
                  <c:v>8.0266549999999999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227-4994-AD57-7562892B6EB3}"/>
            </c:ext>
          </c:extLst>
        </c:ser>
        <c:ser>
          <c:idx val="9"/>
          <c:order val="10"/>
          <c:tx>
            <c:v>label</c:v>
          </c:tx>
          <c:spPr>
            <a:ln w="25400" cap="rnd">
              <a:noFill/>
              <a:round/>
            </a:ln>
            <a:effectLst/>
          </c:spPr>
          <c:marker>
            <c:symbol val="none"/>
          </c:marker>
          <c:dLbls>
            <c:dLbl>
              <c:idx val="0"/>
              <c:layout>
                <c:manualLayout>
                  <c:x val="-0.22561618970022168"/>
                  <c:y val="-1.543097792192201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Q39. </a:t>
                    </a:r>
                    <a:r>
                      <a:rPr lang="en-GB" sz="900" b="0" i="0" u="none" strike="noStrike" baseline="0" dirty="0">
                        <a:effectLst/>
                      </a:rPr>
                      <a:t>Before you left hospital, were you given any information about what you should or should not do after leaving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91844239399204"/>
                      <c:h val="0.45386906046883424"/>
                    </c:manualLayout>
                  </c15:layout>
                  <c15:showDataLabelsRange val="0"/>
                </c:ext>
                <c:ext xmlns:c16="http://schemas.microsoft.com/office/drawing/2014/chart" uri="{C3380CC4-5D6E-409C-BE32-E72D297353CC}">
                  <c16:uniqueId val="{0000000B-B227-4994-AD57-7562892B6EB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227-4994-AD57-7562892B6EB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5A7-4BD9-AB5C-C2B0EF5534F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7B-4C3B-AE25-025A5059785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8.5159970000000005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0.13227799999999945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0.12462400000000073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3.4744999999999138E-2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0.36272699999999958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3.4743999999999886E-2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0.12462499999999999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0.20848300000000108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8.9303539999999995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8.9890070000000009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baseline="0" dirty="0"/>
                      <a:t>Q40. To what extent did you understand the information you were given about what you should or should not do after leaving hospital? </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C00000"/>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747-4233-85B3-6520E9365C16}"/>
              </c:ext>
            </c:extLst>
          </c:dPt>
          <c:dPt>
            <c:idx val="1"/>
            <c:invertIfNegative val="0"/>
            <c:bubble3D val="0"/>
            <c:spPr>
              <a:solidFill>
                <a:srgbClr val="D9D9D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747-4233-85B3-6520E9365C16}"/>
              </c:ext>
            </c:extLst>
          </c:dPt>
          <c:dPt>
            <c:idx val="2"/>
            <c:invertIfNegative val="0"/>
            <c:bubble3D val="0"/>
            <c:spPr>
              <a:solidFill>
                <a:srgbClr val="70AD47">
                  <a:lumMod val="75000"/>
                </a:srgb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747-4233-85B3-6520E9365C1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Statistically significant decrease</c:v>
                </c:pt>
                <c:pt idx="1">
                  <c:v>No statistically significant change</c:v>
                </c:pt>
                <c:pt idx="2">
                  <c:v>Statistically significant increase</c:v>
                </c:pt>
              </c:strCache>
            </c:strRef>
          </c:cat>
          <c:val>
            <c:numRef>
              <c:f>Feuil1!$B$2:$B$4</c:f>
              <c:numCache>
                <c:formatCode>0</c:formatCode>
                <c:ptCount val="3"/>
                <c:pt idx="0">
                  <c:v>4</c:v>
                </c:pt>
                <c:pt idx="1">
                  <c:v>35</c:v>
                </c:pt>
                <c:pt idx="2">
                  <c:v>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747-4233-85B3-6520E9365C16}"/>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3.5730170000000001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0FC-427E-A365-6B559FBADBD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0.13262499999999999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0FC-427E-A365-6B559FBADBD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0.31240500000000004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0FC-427E-A365-6B559FBADBD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8.709699999999998E-2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0FC-427E-A365-6B559FBADBD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0.9092709999999995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0FC-427E-A365-6B559FBADBD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8.709699999999998E-2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0FC-427E-A365-6B559FBADBD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0.31240500000000004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0FC-427E-A365-6B559FBADBD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0.7948770000000005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0FC-427E-A365-6B559FBADBD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4.4301130000000004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0FC-427E-A365-6B559FBADBD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0FC-427E-A365-6B559FBADBDD}"/>
              </c:ext>
            </c:extLst>
          </c:dPt>
          <c:xVal>
            <c:numRef>
              <c:f>Sheet1!$B$12</c:f>
              <c:numCache>
                <c:formatCode>0.000000</c:formatCode>
                <c:ptCount val="1"/>
                <c:pt idx="0">
                  <c:v>4.5597799999999999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0FC-427E-A365-6B559FBADBD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Q41. Thinking about any medicine you were to take at home, were you given any of the following?</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0FC-427E-A365-6B559FBADBD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0FC-427E-A365-6B559FBADBD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5.3134230000000002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4F4-4DDD-A9BE-459DBDDC4FA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0.37885299999999944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4F4-4DDD-A9BE-459DBDDC4FA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0.32420100000000041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4F4-4DDD-A9BE-459DBDDC4FA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9.0384999999999494E-2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4F4-4DDD-A9BE-459DBDDC4FA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0.94360300000000041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4F4-4DDD-A9BE-459DBDDC4FA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9.0385000000000382E-2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4F4-4DDD-A9BE-459DBDDC4FA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0.32419999999999938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4F4-4DDD-A9BE-459DBDDC4FA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0.91347700000000032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4F4-4DDD-A9BE-459DBDDC4FA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6.5043309999999996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4F4-4DDD-A9BE-459DBDDC4FA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4F4-4DDD-A9BE-459DBDDC4FAC}"/>
              </c:ext>
            </c:extLst>
          </c:dPt>
          <c:xVal>
            <c:numRef>
              <c:f>Sheet1!$B$12</c:f>
              <c:numCache>
                <c:formatCode>0.000000</c:formatCode>
                <c:ptCount val="1"/>
                <c:pt idx="0">
                  <c:v>6.5786629999999997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4F4-4DDD-A9BE-459DBDDC4FA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Q42.Before you left hospital, did you know what would happen next with your care?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4F4-4DDD-A9BE-459DBDDC4FA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4F4-4DDD-A9BE-459DBDDC4FA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6.2417710147424001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F4D-4D2F-B5F5-FDFE444ED4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F4D-4D2F-B5F5-FDFE444ED4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0.41188798525760006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F4D-4D2F-B5F5-FDFE444ED4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0.14755699999999994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F4D-4D2F-B5F5-FDFE444ED4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1.5404780000000002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F4D-4D2F-B5F5-FDFE444ED4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0.14755800000000008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F4D-4D2F-B5F5-FDFE444ED4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0.52927299999999988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F4D-4D2F-B5F5-FDFE444ED4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0.73066000000000031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F4D-4D2F-B5F5-FDFE444ED4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8.1588069999999995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F4D-4D2F-B5F5-FDFE444ED4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F4D-4D2F-B5F5-FDFE444ED499}"/>
              </c:ext>
            </c:extLst>
          </c:dPt>
          <c:xVal>
            <c:numRef>
              <c:f>Sheet1!$B$12</c:f>
              <c:numCache>
                <c:formatCode>0.000000</c:formatCode>
                <c:ptCount val="1"/>
                <c:pt idx="0">
                  <c:v>7.5714550000000003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F4D-4D2F-B5F5-FDFE444ED49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Q43.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Did hospital staff tell you who to contact if you were worried about your condition or treatment after you left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F4D-4D2F-B5F5-FDFE444ED4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F4D-4D2F-B5F5-FDFE444ED4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2968625786982602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6.0060330000000004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A22-400D-B3AE-1557BB069C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1.0239029999999998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A22-400D-B3AE-1557BB069C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0.35446699999999964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A22-400D-B3AE-1557BB069C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9.8823000000000327E-2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A22-400D-B3AE-1557BB069C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1.0316960000000002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A22-400D-B3AE-1557BB069C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9.8822000000000187E-2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A22-400D-B3AE-1557BB069C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0.35446699999999964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A22-400D-B3AE-1557BB069C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0.53109399999999951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A22-400D-B3AE-1557BB069C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8.4483560000000004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A22-400D-B3AE-1557BB069C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A22-400D-B3AE-1557BB069C99}"/>
              </c:ext>
            </c:extLst>
          </c:dPt>
          <c:xVal>
            <c:numRef>
              <c:f>Sheet1!$B$12</c:f>
              <c:numCache>
                <c:formatCode>0.000000</c:formatCode>
                <c:ptCount val="1"/>
                <c:pt idx="0">
                  <c:v>7.9990740000000002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A22-400D-B3AE-1557BB069C99}"/>
            </c:ext>
          </c:extLst>
        </c:ser>
        <c:ser>
          <c:idx val="9"/>
          <c:order val="10"/>
          <c:tx>
            <c:v>label</c:v>
          </c:tx>
          <c:spPr>
            <a:ln w="25400" cap="rnd">
              <a:noFill/>
              <a:round/>
            </a:ln>
            <a:effectLst/>
          </c:spPr>
          <c:marker>
            <c:symbol val="none"/>
          </c:marker>
          <c:dLbls>
            <c:dLbl>
              <c:idx val="0"/>
              <c:layout>
                <c:manualLayout>
                  <c:x val="-0.22561618970022168"/>
                  <c:y val="2.6333601334108864E-2"/>
                </c:manualLayout>
              </c:layout>
              <c:tx>
                <c:rich>
                  <a:bodyPr rot="0" spcFirstLastPara="1" vertOverflow="ellipsis" vert="horz" wrap="square" lIns="0" tIns="19050" rIns="0" bIns="1905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610433943889347"/>
                      <c:h val="0.4120661531516312"/>
                    </c:manualLayout>
                  </c15:layout>
                  <c15:showDataLabelsRange val="0"/>
                </c:ext>
                <c:ext xmlns:c16="http://schemas.microsoft.com/office/drawing/2014/chart" uri="{C3380CC4-5D6E-409C-BE32-E72D297353CC}">
                  <c16:uniqueId val="{0000000B-4A22-400D-B3AE-1557BB069C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A22-400D-B3AE-1557BB069C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3.900318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1.2626260000000005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0.3939079999999997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0.10981899999999989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1.1464910000000001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0.10981899999999989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0.3939079999999997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0.92573100000000075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6.4179950000000003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6.239916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After leaving hospital, did you get enough support from health or social care services to help you recover or manage your condition?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780-420D-A1E6-A8E24C5C35E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B7ACC0"/>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49E-4525-A1CE-EE1557F7947F}"/>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49E-4525-A1CE-EE1557F7947F}"/>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49E-4525-A1CE-EE1557F7947F}"/>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49E-4525-A1CE-EE1557F7947F}"/>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49E-4525-A1CE-EE1557F7947F}"/>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49E-4525-A1CE-EE1557F7947F}"/>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49E-4525-A1CE-EE1557F7947F}"/>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49E-4525-A1CE-EE1557F7947F}"/>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49E-4525-A1CE-EE1557F7947F}"/>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49E-4525-A1CE-EE1557F7947F}"/>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49E-4525-A1CE-EE1557F7947F}"/>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249E-4525-A1CE-EE1557F7947F}"/>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49E-4525-A1CE-EE1557F7947F}"/>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249E-4525-A1CE-EE1557F7947F}"/>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249E-4525-A1CE-EE1557F7947F}"/>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249E-4525-A1CE-EE1557F7947F}"/>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The hospital and ward Q7. Did the hospital staff explain the reasons for changing wards during the night in a way you could understand?</c:v>
                </c:pt>
                <c:pt idx="1">
                  <c:v>Leaving hospital Q43. Did hospital staff tell you who to contact if you were worried about your condition or treatment after you left hospital?</c:v>
                </c:pt>
                <c:pt idx="2">
                  <c:v>The hospital and ward Q11. Were you offered food that met any dietary needs or requirements you had?</c:v>
                </c:pt>
                <c:pt idx="3">
                  <c:v>Feedback on care Q49. During your hospital stay, were you ever asked to give your views on the quality of your care?</c:v>
                </c:pt>
                <c:pt idx="4">
                  <c:v>Leaving hospital Q44. Did hospital staff discuss with you whether you may need any further health or social care services after leaving hospital?</c:v>
                </c:pt>
              </c:strCache>
            </c:strRef>
          </c:cat>
          <c:val>
            <c:numRef>
              <c:f>Sheet1!$B$2:$B$6</c:f>
              <c:numCache>
                <c:formatCode>0.0</c:formatCode>
                <c:ptCount val="5"/>
                <c:pt idx="0">
                  <c:v>7.6</c:v>
                </c:pt>
                <c:pt idx="1">
                  <c:v>8.1999999999999993</c:v>
                </c:pt>
                <c:pt idx="2">
                  <c:v>8.8000000000000007</c:v>
                </c:pt>
                <c:pt idx="3">
                  <c:v>1.8</c:v>
                </c:pt>
                <c:pt idx="4">
                  <c:v>8.4</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249E-4525-A1CE-EE1557F7947F}"/>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The hospital and ward Q7. Did the hospital staff explain the reasons for changing wards during the night in a way you could understand?</c:v>
                </c:pt>
                <c:pt idx="1">
                  <c:v>Leaving hospital Q43. Did hospital staff tell you who to contact if you were worried about your condition or treatment after you left hospital?</c:v>
                </c:pt>
                <c:pt idx="2">
                  <c:v>The hospital and ward Q11. Were you offered food that met any dietary needs or requirements you had?</c:v>
                </c:pt>
                <c:pt idx="3">
                  <c:v>Feedback on care Q49. During your hospital stay, were you ever asked to give your views on the quality of your care?</c:v>
                </c:pt>
                <c:pt idx="4">
                  <c:v>Leaving hospital Q44. Did hospital staff discuss with you whether you may need any further health or social care services after leaving hospital?</c:v>
                </c:pt>
              </c:strCache>
            </c:strRef>
          </c:cat>
          <c:val>
            <c:numRef>
              <c:f>Sheet1!$C$2:$C$6</c:f>
              <c:numCache>
                <c:formatCode>0.0</c:formatCode>
                <c:ptCount val="5"/>
                <c:pt idx="0">
                  <c:v>6.7</c:v>
                </c:pt>
                <c:pt idx="1">
                  <c:v>7.6</c:v>
                </c:pt>
                <c:pt idx="2">
                  <c:v>8.3000000000000007</c:v>
                </c:pt>
                <c:pt idx="3">
                  <c:v>1.4</c:v>
                </c:pt>
                <c:pt idx="4">
                  <c:v>8</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249E-4525-A1CE-EE1557F7947F}"/>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9DA-4627-9475-33A61EF8303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Your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D2D-49BF-AC93-3B4F540D741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Your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Sheet1!$E$2:$E$138</c:f>
              <c:numCache>
                <c:formatCode>0.0</c:formatCode>
                <c:ptCount val="134"/>
                <c:pt idx="0">
                  <c:v>0.49178444280937</c:v>
                </c:pt>
                <c:pt idx="1">
                  <c:v>0.60832871520081999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D2D-49BF-AC93-3B4F540D741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Your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Sheet1!$F$2:$F$138</c:f>
              <c:numCache>
                <c:formatCode>0.0</c:formatCode>
                <c:ptCount val="134"/>
                <c:pt idx="0">
                  <c:v>0</c:v>
                </c:pt>
                <c:pt idx="1">
                  <c:v>0</c:v>
                </c:pt>
                <c:pt idx="2">
                  <c:v>0.63273213574442999</c:v>
                </c:pt>
                <c:pt idx="3">
                  <c:v>0.65192128005502004</c:v>
                </c:pt>
                <c:pt idx="4">
                  <c:v>0.65226271412727999</c:v>
                </c:pt>
                <c:pt idx="5">
                  <c:v>0.66121863746189002</c:v>
                </c:pt>
                <c:pt idx="6">
                  <c:v>0.66125728766419001</c:v>
                </c:pt>
                <c:pt idx="7">
                  <c:v>0.69802283324872005</c:v>
                </c:pt>
                <c:pt idx="8">
                  <c:v>0.70223274287629001</c:v>
                </c:pt>
                <c:pt idx="9">
                  <c:v>0.72819729596230998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D2D-49BF-AC93-3B4F540D741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Your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0.77396199802615995</c:v>
                </c:pt>
                <c:pt idx="11">
                  <c:v>0.77550411131760999</c:v>
                </c:pt>
                <c:pt idx="12">
                  <c:v>0.78118309075237002</c:v>
                </c:pt>
                <c:pt idx="13">
                  <c:v>0.78269718159304003</c:v>
                </c:pt>
                <c:pt idx="14">
                  <c:v>0.82235771133055002</c:v>
                </c:pt>
                <c:pt idx="15">
                  <c:v>0.82306846195145</c:v>
                </c:pt>
                <c:pt idx="16">
                  <c:v>0.85905639179573001</c:v>
                </c:pt>
                <c:pt idx="17">
                  <c:v>0.86128379384780995</c:v>
                </c:pt>
                <c:pt idx="18">
                  <c:v>0.87511338949817996</c:v>
                </c:pt>
                <c:pt idx="19">
                  <c:v>0.87849254807730004</c:v>
                </c:pt>
                <c:pt idx="20">
                  <c:v>0.88724154151912005</c:v>
                </c:pt>
                <c:pt idx="21">
                  <c:v>0.88914487243038998</c:v>
                </c:pt>
                <c:pt idx="22">
                  <c:v>0.90010512130991005</c:v>
                </c:pt>
                <c:pt idx="23">
                  <c:v>0.91319004253583003</c:v>
                </c:pt>
                <c:pt idx="24">
                  <c:v>0.92169779325975998</c:v>
                </c:pt>
                <c:pt idx="25">
                  <c:v>0.94613177259087999</c:v>
                </c:pt>
                <c:pt idx="26">
                  <c:v>0.94679273144457998</c:v>
                </c:pt>
                <c:pt idx="27">
                  <c:v>0.96140395700564996</c:v>
                </c:pt>
                <c:pt idx="28">
                  <c:v>0.96141088926784002</c:v>
                </c:pt>
                <c:pt idx="29">
                  <c:v>0.96521868796195998</c:v>
                </c:pt>
                <c:pt idx="30">
                  <c:v>0.97257692509141003</c:v>
                </c:pt>
                <c:pt idx="31">
                  <c:v>0.98559503005274995</c:v>
                </c:pt>
                <c:pt idx="32">
                  <c:v>1.01634810947302</c:v>
                </c:pt>
                <c:pt idx="33">
                  <c:v>1.0182030417216299</c:v>
                </c:pt>
                <c:pt idx="34">
                  <c:v>1.0304325182220999</c:v>
                </c:pt>
                <c:pt idx="35">
                  <c:v>1.03649091970372</c:v>
                </c:pt>
                <c:pt idx="36">
                  <c:v>1.0366267357321</c:v>
                </c:pt>
                <c:pt idx="37">
                  <c:v>1.0404459855643999</c:v>
                </c:pt>
                <c:pt idx="38">
                  <c:v>1.04348945528224</c:v>
                </c:pt>
                <c:pt idx="39">
                  <c:v>1.0469882336362499</c:v>
                </c:pt>
                <c:pt idx="40">
                  <c:v>1.0539012371928</c:v>
                </c:pt>
                <c:pt idx="41">
                  <c:v>1.07007639303375</c:v>
                </c:pt>
                <c:pt idx="42">
                  <c:v>1.0831438582389901</c:v>
                </c:pt>
                <c:pt idx="43">
                  <c:v>1.09161632466132</c:v>
                </c:pt>
                <c:pt idx="44">
                  <c:v>1.0994690453623699</c:v>
                </c:pt>
                <c:pt idx="45">
                  <c:v>1.12418783550436</c:v>
                </c:pt>
                <c:pt idx="46">
                  <c:v>1.13544476311359</c:v>
                </c:pt>
                <c:pt idx="47">
                  <c:v>1.14411192797283</c:v>
                </c:pt>
                <c:pt idx="48">
                  <c:v>1.14486526703929</c:v>
                </c:pt>
                <c:pt idx="49">
                  <c:v>1.1493722922848799</c:v>
                </c:pt>
                <c:pt idx="50">
                  <c:v>1.1499583923153101</c:v>
                </c:pt>
                <c:pt idx="51">
                  <c:v>1.15077138572878</c:v>
                </c:pt>
                <c:pt idx="52">
                  <c:v>1.15369854111248</c:v>
                </c:pt>
                <c:pt idx="53">
                  <c:v>1.1541281990729499</c:v>
                </c:pt>
                <c:pt idx="54">
                  <c:v>1.1549250076850801</c:v>
                </c:pt>
                <c:pt idx="55">
                  <c:v>1.1585693339706999</c:v>
                </c:pt>
                <c:pt idx="56">
                  <c:v>1.17110872429171</c:v>
                </c:pt>
                <c:pt idx="57">
                  <c:v>1.17480319426487</c:v>
                </c:pt>
                <c:pt idx="58">
                  <c:v>1.18011009602659</c:v>
                </c:pt>
                <c:pt idx="59">
                  <c:v>1.1896906000781899</c:v>
                </c:pt>
                <c:pt idx="60">
                  <c:v>1.19088945596817</c:v>
                </c:pt>
                <c:pt idx="61">
                  <c:v>1.1948132843114201</c:v>
                </c:pt>
                <c:pt idx="62">
                  <c:v>1.1996599741746801</c:v>
                </c:pt>
                <c:pt idx="63">
                  <c:v>1.2058909345783899</c:v>
                </c:pt>
                <c:pt idx="64">
                  <c:v>1.2093312443167701</c:v>
                </c:pt>
                <c:pt idx="65">
                  <c:v>1.2187066493319101</c:v>
                </c:pt>
                <c:pt idx="66">
                  <c:v>1.2332136979486099</c:v>
                </c:pt>
                <c:pt idx="67">
                  <c:v>1.2405086371706</c:v>
                </c:pt>
                <c:pt idx="68">
                  <c:v>1.24071923870823</c:v>
                </c:pt>
                <c:pt idx="69">
                  <c:v>1.2442703939231301</c:v>
                </c:pt>
                <c:pt idx="70">
                  <c:v>1.25721080470988</c:v>
                </c:pt>
                <c:pt idx="71">
                  <c:v>1.2639791902536699</c:v>
                </c:pt>
                <c:pt idx="72">
                  <c:v>1.29718653805423</c:v>
                </c:pt>
                <c:pt idx="73">
                  <c:v>1.29732188844937</c:v>
                </c:pt>
                <c:pt idx="74">
                  <c:v>1.3101251538244101</c:v>
                </c:pt>
                <c:pt idx="75">
                  <c:v>1.3298712698670101</c:v>
                </c:pt>
                <c:pt idx="76">
                  <c:v>1.33591671950233</c:v>
                </c:pt>
                <c:pt idx="77">
                  <c:v>1.3576310488584999</c:v>
                </c:pt>
                <c:pt idx="78">
                  <c:v>1.37794066215537</c:v>
                </c:pt>
                <c:pt idx="79">
                  <c:v>1.3787126341090701</c:v>
                </c:pt>
                <c:pt idx="80">
                  <c:v>1.3799539704693899</c:v>
                </c:pt>
                <c:pt idx="81">
                  <c:v>1.42338832143806</c:v>
                </c:pt>
                <c:pt idx="82">
                  <c:v>1.42771115374114</c:v>
                </c:pt>
                <c:pt idx="83">
                  <c:v>1.4354778634232701</c:v>
                </c:pt>
                <c:pt idx="84">
                  <c:v>1.4382584651541901</c:v>
                </c:pt>
                <c:pt idx="85">
                  <c:v>1.44622385873306</c:v>
                </c:pt>
                <c:pt idx="86">
                  <c:v>1.44657942828467</c:v>
                </c:pt>
                <c:pt idx="87">
                  <c:v>1.47248812272351</c:v>
                </c:pt>
                <c:pt idx="88">
                  <c:v>1.47367949890941</c:v>
                </c:pt>
                <c:pt idx="89">
                  <c:v>1.49256979799904</c:v>
                </c:pt>
                <c:pt idx="90">
                  <c:v>1.5097915151756001</c:v>
                </c:pt>
                <c:pt idx="91">
                  <c:v>1.51051059032747</c:v>
                </c:pt>
                <c:pt idx="92">
                  <c:v>1.5204340264112499</c:v>
                </c:pt>
                <c:pt idx="93">
                  <c:v>1.5261090036370899</c:v>
                </c:pt>
                <c:pt idx="94">
                  <c:v>1.5461198926296</c:v>
                </c:pt>
                <c:pt idx="95">
                  <c:v>1.5522741039825101</c:v>
                </c:pt>
                <c:pt idx="96">
                  <c:v>1.5545603109880799</c:v>
                </c:pt>
                <c:pt idx="97">
                  <c:v>1.6090657084488</c:v>
                </c:pt>
                <c:pt idx="98">
                  <c:v>1.6150520624426501</c:v>
                </c:pt>
                <c:pt idx="99">
                  <c:v>1.62256635569708</c:v>
                </c:pt>
                <c:pt idx="100">
                  <c:v>1.6265210363410301</c:v>
                </c:pt>
                <c:pt idx="101">
                  <c:v>1.6425789439387199</c:v>
                </c:pt>
                <c:pt idx="102">
                  <c:v>1.6460364509136201</c:v>
                </c:pt>
                <c:pt idx="103">
                  <c:v>1.6556027459646001</c:v>
                </c:pt>
                <c:pt idx="104">
                  <c:v>1.6578931551093199</c:v>
                </c:pt>
                <c:pt idx="105">
                  <c:v>1.6841844807887401</c:v>
                </c:pt>
                <c:pt idx="106">
                  <c:v>1.7035491843966299</c:v>
                </c:pt>
                <c:pt idx="107">
                  <c:v>1.70501876176574</c:v>
                </c:pt>
                <c:pt idx="108">
                  <c:v>1.75737060877675</c:v>
                </c:pt>
                <c:pt idx="109">
                  <c:v>1.7772047932711901</c:v>
                </c:pt>
                <c:pt idx="110">
                  <c:v>1.8331917871581001</c:v>
                </c:pt>
                <c:pt idx="111">
                  <c:v>1.8494281715229499</c:v>
                </c:pt>
                <c:pt idx="112">
                  <c:v>1.8501929293749999</c:v>
                </c:pt>
                <c:pt idx="113">
                  <c:v>1.87116189229334</c:v>
                </c:pt>
                <c:pt idx="114">
                  <c:v>1.8816706079680201</c:v>
                </c:pt>
                <c:pt idx="115">
                  <c:v>1.89022039618821</c:v>
                </c:pt>
                <c:pt idx="116">
                  <c:v>1.89762939241454</c:v>
                </c:pt>
                <c:pt idx="117">
                  <c:v>1.89997767993072</c:v>
                </c:pt>
                <c:pt idx="118">
                  <c:v>1.92139407312461</c:v>
                </c:pt>
                <c:pt idx="119">
                  <c:v>1.95988299678245</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8D2D-49BF-AC93-3B4F540D741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Your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2.1652308491761398</c:v>
                </c:pt>
                <c:pt idx="121">
                  <c:v>2.1845253642804301</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D2D-49BF-AC93-3B4F540D741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Your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2.3604611979238301</c:v>
                </c:pt>
                <c:pt idx="123">
                  <c:v>2.3682823582220802</c:v>
                </c:pt>
                <c:pt idx="124">
                  <c:v>2.3721981003505199</c:v>
                </c:pt>
                <c:pt idx="125">
                  <c:v>2.3809244273735799</c:v>
                </c:pt>
                <c:pt idx="126">
                  <c:v>2.4781031533091902</c:v>
                </c:pt>
                <c:pt idx="127">
                  <c:v>2.4862925371887199</c:v>
                </c:pt>
                <c:pt idx="128">
                  <c:v>2.4976752921212699</c:v>
                </c:pt>
                <c:pt idx="129">
                  <c:v>2.5804472426212302</c:v>
                </c:pt>
                <c:pt idx="130">
                  <c:v>2.7339439594804</c:v>
                </c:pt>
                <c:pt idx="131">
                  <c:v>2.8942084182500198</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8D2D-49BF-AC93-3B4F540D741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Your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2.8473229802873599</c:v>
                </c:pt>
                <c:pt idx="133">
                  <c:v>3.4353563888864498</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D2D-49BF-AC93-3B4F540D741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Your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1.8331917871581001</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8D2D-49BF-AC93-3B4F540D741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East Sussex Healthcare NHS Trust</c:v>
                </c:pt>
                <c:pt idx="2">
                  <c:v>Isle of Wight NHS Trust</c:v>
                </c:pt>
                <c:pt idx="3">
                  <c:v>Royal Berkshire NHS Foundation Trust</c:v>
                </c:pt>
                <c:pt idx="4">
                  <c:v>Frimley Health NHS Foundation Trust</c:v>
                </c:pt>
              </c:strCache>
            </c:strRef>
          </c:cat>
          <c:val>
            <c:numRef>
              <c:f>Sheet1!$B$2:$B$6</c:f>
              <c:numCache>
                <c:formatCode>0.0</c:formatCode>
                <c:ptCount val="5"/>
                <c:pt idx="0">
                  <c:v>2.7</c:v>
                </c:pt>
                <c:pt idx="1">
                  <c:v>2.4</c:v>
                </c:pt>
                <c:pt idx="2">
                  <c:v>1.9</c:v>
                </c:pt>
                <c:pt idx="3">
                  <c:v>1.8</c:v>
                </c:pt>
                <c:pt idx="4">
                  <c:v>1.7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BFF-42EE-9285-6D71D99CB3A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East Sussex Healthcare NHS Trust</c:v>
                </c:pt>
                <c:pt idx="2">
                  <c:v>Isle of Wight NHS Trust</c:v>
                </c:pt>
                <c:pt idx="3">
                  <c:v>Royal Berkshire NHS Foundation Trust</c:v>
                </c:pt>
                <c:pt idx="4">
                  <c:v>Frimley Health NHS Foundation Trust</c:v>
                </c:pt>
              </c:strCache>
            </c:strRef>
          </c:cat>
          <c:val>
            <c:numRef>
              <c:f>Sheet1!$C$2:$C$6</c:f>
              <c:numCache>
                <c:formatCode>0.0</c:formatCode>
                <c:ptCount val="5"/>
                <c:pt idx="0">
                  <c:v>7.3</c:v>
                </c:pt>
                <c:pt idx="1">
                  <c:v>7.6</c:v>
                </c:pt>
                <c:pt idx="2">
                  <c:v>8.1</c:v>
                </c:pt>
                <c:pt idx="3">
                  <c:v>8.1999999999999993</c:v>
                </c:pt>
                <c:pt idx="4">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BFF-42EE-9285-6D71D99CB3A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Medway NHS Foundation Trust</c:v>
                </c:pt>
                <c:pt idx="1">
                  <c:v>Buckinghamshire Healthcare NHS Trust</c:v>
                </c:pt>
                <c:pt idx="2">
                  <c:v>Dartford and Gravesham NHS Trust</c:v>
                </c:pt>
                <c:pt idx="3">
                  <c:v>Ashford and St Peter's Hospitals NHS Foundation Trust</c:v>
                </c:pt>
                <c:pt idx="4">
                  <c:v>Portsmouth Hospitals University NHS Trust</c:v>
                </c:pt>
              </c:strCache>
            </c:strRef>
          </c:cat>
          <c:val>
            <c:numRef>
              <c:f>Sheet1!$B$2:$B$6</c:f>
              <c:numCache>
                <c:formatCode>0.0</c:formatCode>
                <c:ptCount val="5"/>
                <c:pt idx="0">
                  <c:v>0.7</c:v>
                </c:pt>
                <c:pt idx="1">
                  <c:v>0.7</c:v>
                </c:pt>
                <c:pt idx="2">
                  <c:v>0.9</c:v>
                </c:pt>
                <c:pt idx="3">
                  <c:v>1</c:v>
                </c:pt>
                <c:pt idx="4">
                  <c:v>1.1000000000000001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F9B-4DAE-A16A-180DBE3F3254}"/>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Medway NHS Foundation Trust</c:v>
                </c:pt>
                <c:pt idx="1">
                  <c:v>Buckinghamshire Healthcare NHS Trust</c:v>
                </c:pt>
                <c:pt idx="2">
                  <c:v>Dartford and Gravesham NHS Trust</c:v>
                </c:pt>
                <c:pt idx="3">
                  <c:v>Ashford and St Peter's Hospitals NHS Foundation Trust</c:v>
                </c:pt>
                <c:pt idx="4">
                  <c:v>Portsmouth Hospitals University NHS Trust</c:v>
                </c:pt>
              </c:strCache>
            </c:strRef>
          </c:cat>
          <c:val>
            <c:numRef>
              <c:f>Sheet1!$C$2:$C$6</c:f>
              <c:numCache>
                <c:formatCode>0.0</c:formatCode>
                <c:ptCount val="5"/>
                <c:pt idx="0">
                  <c:v>9.3000000000000007</c:v>
                </c:pt>
                <c:pt idx="1">
                  <c:v>9.3000000000000007</c:v>
                </c:pt>
                <c:pt idx="2">
                  <c:v>9.1</c:v>
                </c:pt>
                <c:pt idx="3">
                  <c:v>9</c:v>
                </c:pt>
                <c:pt idx="4">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F9B-4DAE-A16A-180DBE3F3254}"/>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0.49178444280939998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2A2-400F-A03B-B55639AFA9B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2A2-400F-A03B-B55639AFA9B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8.6556557190600014E-2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2A2-400F-A03B-B55639AFA9B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0.12761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2A2-400F-A03B-B55639AFA9B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1.3322260000000001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2A2-400F-A03B-B55639AFA9B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0.12760900000000008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2A2-400F-A03B-B55639AFA9B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0.45772299999999966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2A2-400F-A03B-B55639AFA9B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0.81184700000000021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2A2-400F-A03B-B55639AFA9B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1.8331919999999999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2A2-400F-A03B-B55639AFA9B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2A2-400F-A03B-B55639AFA9BC}"/>
              </c:ext>
            </c:extLst>
          </c:dPt>
          <c:xVal>
            <c:numRef>
              <c:f>Sheet1!$B$12</c:f>
              <c:numCache>
                <c:formatCode>0.000000</c:formatCode>
                <c:ptCount val="1"/>
                <c:pt idx="0">
                  <c:v>1.372064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2A2-400F-A03B-B55639AFA9BC}"/>
            </c:ext>
          </c:extLst>
        </c:ser>
        <c:ser>
          <c:idx val="9"/>
          <c:order val="10"/>
          <c:tx>
            <c:v>label</c:v>
          </c:tx>
          <c:spPr>
            <a:ln w="25400" cap="rnd">
              <a:noFill/>
              <a:round/>
            </a:ln>
            <a:effectLst/>
          </c:spPr>
          <c:marker>
            <c:symbol val="none"/>
          </c:marker>
          <c:dLbls>
            <c:dLbl>
              <c:idx val="0"/>
              <c:tx>
                <c:rich>
                  <a:bodyPr/>
                  <a:lstStyle/>
                  <a:p>
                    <a:r>
                      <a:rPr lang="en-GB" dirty="0"/>
                      <a:t>Q49. </a:t>
                    </a:r>
                    <a:r>
                      <a:rPr lang="en-GB" sz="900" b="0" i="0" u="none" strike="noStrike" baseline="0" dirty="0">
                        <a:effectLst/>
                      </a:rPr>
                      <a:t>During your hospital stay, were you ever asked to give your views on the quality of your care?</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2A2-400F-A03B-B55639AFA9B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2A2-400F-A03B-B55639AFA9B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745-4200-8AC7-8531F554387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B7-4301-A0D2-1EBB2B178F8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15E-41E4-AA88-6E79FE487A9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02E-4269-9416-AFE247602CE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Your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Sheet1!$D$2:$D$138</c:f>
              <c:numCache>
                <c:formatCode>0.0</c:formatCode>
                <c:ptCount val="134"/>
                <c:pt idx="0">
                  <c:v>8.2161917491182095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00C-4E79-BCA3-D529802510E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Your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Sheet1!$E$2:$E$138</c:f>
              <c:numCache>
                <c:formatCode>0.0</c:formatCode>
                <c:ptCount val="134"/>
                <c:pt idx="0">
                  <c:v>0</c:v>
                </c:pt>
                <c:pt idx="1">
                  <c:v>8.4183067529835593</c:v>
                </c:pt>
                <c:pt idx="2">
                  <c:v>8.4691391391418396</c:v>
                </c:pt>
                <c:pt idx="3">
                  <c:v>8.5519312398679794</c:v>
                </c:pt>
                <c:pt idx="4">
                  <c:v>8.5905084487123506</c:v>
                </c:pt>
                <c:pt idx="5">
                  <c:v>8.6265341057487603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00C-4E79-BCA3-D529802510E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Your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Sheet1!$F$2:$F$138</c:f>
              <c:numCache>
                <c:formatCode>0.0</c:formatCode>
                <c:ptCount val="134"/>
                <c:pt idx="0">
                  <c:v>0</c:v>
                </c:pt>
                <c:pt idx="1">
                  <c:v>0</c:v>
                </c:pt>
                <c:pt idx="2">
                  <c:v>0</c:v>
                </c:pt>
                <c:pt idx="3">
                  <c:v>0</c:v>
                </c:pt>
                <c:pt idx="4">
                  <c:v>0</c:v>
                </c:pt>
                <c:pt idx="5">
                  <c:v>0</c:v>
                </c:pt>
                <c:pt idx="6">
                  <c:v>8.6507994595042508</c:v>
                </c:pt>
                <c:pt idx="7">
                  <c:v>8.6710423437278905</c:v>
                </c:pt>
                <c:pt idx="8">
                  <c:v>8.6780711738671599</c:v>
                </c:pt>
                <c:pt idx="9">
                  <c:v>8.7129095132694498</c:v>
                </c:pt>
                <c:pt idx="10">
                  <c:v>8.7237985318841194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00C-4E79-BCA3-D529802510E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Your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8.7467363012613397</c:v>
                </c:pt>
                <c:pt idx="12">
                  <c:v>8.7489474445449407</c:v>
                </c:pt>
                <c:pt idx="13">
                  <c:v>8.7642132668001391</c:v>
                </c:pt>
                <c:pt idx="14">
                  <c:v>8.7726321285320896</c:v>
                </c:pt>
                <c:pt idx="15">
                  <c:v>8.7799667389889997</c:v>
                </c:pt>
                <c:pt idx="16">
                  <c:v>8.7843955754239609</c:v>
                </c:pt>
                <c:pt idx="17">
                  <c:v>8.7911606469464996</c:v>
                </c:pt>
                <c:pt idx="18">
                  <c:v>8.7998866817861092</c:v>
                </c:pt>
                <c:pt idx="19">
                  <c:v>8.8011394905763591</c:v>
                </c:pt>
                <c:pt idx="20">
                  <c:v>8.8037079765308093</c:v>
                </c:pt>
                <c:pt idx="21">
                  <c:v>8.8306794761821603</c:v>
                </c:pt>
                <c:pt idx="22">
                  <c:v>8.8433250675826205</c:v>
                </c:pt>
                <c:pt idx="23">
                  <c:v>8.8433953816530106</c:v>
                </c:pt>
                <c:pt idx="24">
                  <c:v>8.8629966501506097</c:v>
                </c:pt>
                <c:pt idx="25">
                  <c:v>8.8769821555298094</c:v>
                </c:pt>
                <c:pt idx="26">
                  <c:v>8.8789511791606603</c:v>
                </c:pt>
                <c:pt idx="27">
                  <c:v>8.8991416195449204</c:v>
                </c:pt>
                <c:pt idx="28">
                  <c:v>8.9016307284443101</c:v>
                </c:pt>
                <c:pt idx="29">
                  <c:v>8.9088042152883098</c:v>
                </c:pt>
                <c:pt idx="30">
                  <c:v>8.9143373144395408</c:v>
                </c:pt>
                <c:pt idx="31">
                  <c:v>8.9184522804187001</c:v>
                </c:pt>
                <c:pt idx="32">
                  <c:v>8.9241994364162593</c:v>
                </c:pt>
                <c:pt idx="33">
                  <c:v>8.9288782359482006</c:v>
                </c:pt>
                <c:pt idx="34">
                  <c:v>8.9354938305757301</c:v>
                </c:pt>
                <c:pt idx="35">
                  <c:v>8.9435956341347005</c:v>
                </c:pt>
                <c:pt idx="36">
                  <c:v>8.9532485971432401</c:v>
                </c:pt>
                <c:pt idx="37">
                  <c:v>8.9564822283604304</c:v>
                </c:pt>
                <c:pt idx="38">
                  <c:v>8.9647866491485306</c:v>
                </c:pt>
                <c:pt idx="39">
                  <c:v>8.9694216109385003</c:v>
                </c:pt>
                <c:pt idx="40">
                  <c:v>8.9730349520121599</c:v>
                </c:pt>
                <c:pt idx="41">
                  <c:v>8.9749752715305302</c:v>
                </c:pt>
                <c:pt idx="42">
                  <c:v>8.9774702352247502</c:v>
                </c:pt>
                <c:pt idx="43">
                  <c:v>8.9780505348732191</c:v>
                </c:pt>
                <c:pt idx="44">
                  <c:v>8.9922559655023697</c:v>
                </c:pt>
                <c:pt idx="45">
                  <c:v>8.9930396135760695</c:v>
                </c:pt>
                <c:pt idx="46">
                  <c:v>8.9931416115721596</c:v>
                </c:pt>
                <c:pt idx="47">
                  <c:v>8.9942786238311605</c:v>
                </c:pt>
                <c:pt idx="48">
                  <c:v>8.9950933604842191</c:v>
                </c:pt>
                <c:pt idx="49">
                  <c:v>9.0054440024779794</c:v>
                </c:pt>
                <c:pt idx="50">
                  <c:v>9.0126756835101691</c:v>
                </c:pt>
                <c:pt idx="51">
                  <c:v>9.0140868830595604</c:v>
                </c:pt>
                <c:pt idx="52">
                  <c:v>9.0159157094416695</c:v>
                </c:pt>
                <c:pt idx="53">
                  <c:v>9.0248621582875792</c:v>
                </c:pt>
                <c:pt idx="54">
                  <c:v>9.0266144871078495</c:v>
                </c:pt>
                <c:pt idx="55">
                  <c:v>9.0287461329112801</c:v>
                </c:pt>
                <c:pt idx="56">
                  <c:v>9.0303562973786207</c:v>
                </c:pt>
                <c:pt idx="57">
                  <c:v>9.0315311190169894</c:v>
                </c:pt>
                <c:pt idx="58">
                  <c:v>9.0347560786251204</c:v>
                </c:pt>
                <c:pt idx="59">
                  <c:v>9.0350249954174195</c:v>
                </c:pt>
                <c:pt idx="60">
                  <c:v>9.0410890899009004</c:v>
                </c:pt>
                <c:pt idx="61">
                  <c:v>9.0492159317420207</c:v>
                </c:pt>
                <c:pt idx="62">
                  <c:v>9.0509556950878203</c:v>
                </c:pt>
                <c:pt idx="63">
                  <c:v>9.0526096431651304</c:v>
                </c:pt>
                <c:pt idx="64">
                  <c:v>9.0592333348381704</c:v>
                </c:pt>
                <c:pt idx="65">
                  <c:v>9.0614672202152597</c:v>
                </c:pt>
                <c:pt idx="66">
                  <c:v>9.0618494353415606</c:v>
                </c:pt>
                <c:pt idx="67">
                  <c:v>9.0664932353950398</c:v>
                </c:pt>
                <c:pt idx="68">
                  <c:v>9.0693550776388694</c:v>
                </c:pt>
                <c:pt idx="69">
                  <c:v>9.0784140245073601</c:v>
                </c:pt>
                <c:pt idx="70">
                  <c:v>9.0826155328979503</c:v>
                </c:pt>
                <c:pt idx="71">
                  <c:v>9.0835688664183891</c:v>
                </c:pt>
                <c:pt idx="72">
                  <c:v>9.0874860404287308</c:v>
                </c:pt>
                <c:pt idx="73">
                  <c:v>9.1009872404105199</c:v>
                </c:pt>
                <c:pt idx="74">
                  <c:v>9.1011833194730904</c:v>
                </c:pt>
                <c:pt idx="75">
                  <c:v>9.1034821764337899</c:v>
                </c:pt>
                <c:pt idx="76">
                  <c:v>9.1192880492131305</c:v>
                </c:pt>
                <c:pt idx="77">
                  <c:v>9.1206041092310208</c:v>
                </c:pt>
                <c:pt idx="78">
                  <c:v>9.1308475769063193</c:v>
                </c:pt>
                <c:pt idx="79">
                  <c:v>9.1350027663260001</c:v>
                </c:pt>
                <c:pt idx="80">
                  <c:v>9.1388546356036002</c:v>
                </c:pt>
                <c:pt idx="81">
                  <c:v>9.1432023343604296</c:v>
                </c:pt>
                <c:pt idx="82">
                  <c:v>9.1488068474843995</c:v>
                </c:pt>
                <c:pt idx="83">
                  <c:v>9.1530850243978694</c:v>
                </c:pt>
                <c:pt idx="84">
                  <c:v>9.1535740305705104</c:v>
                </c:pt>
                <c:pt idx="85">
                  <c:v>9.1592212513484501</c:v>
                </c:pt>
                <c:pt idx="86">
                  <c:v>9.15932650911334</c:v>
                </c:pt>
                <c:pt idx="87">
                  <c:v>9.1614759613985406</c:v>
                </c:pt>
                <c:pt idx="88">
                  <c:v>9.1663488122510604</c:v>
                </c:pt>
                <c:pt idx="89">
                  <c:v>9.1682988207652496</c:v>
                </c:pt>
                <c:pt idx="90">
                  <c:v>9.1710117842276002</c:v>
                </c:pt>
                <c:pt idx="91">
                  <c:v>9.1875988020165096</c:v>
                </c:pt>
                <c:pt idx="92">
                  <c:v>9.1890560626468307</c:v>
                </c:pt>
                <c:pt idx="93">
                  <c:v>9.1929876675326003</c:v>
                </c:pt>
                <c:pt idx="94">
                  <c:v>9.1936323173265304</c:v>
                </c:pt>
                <c:pt idx="95">
                  <c:v>9.1976574185818301</c:v>
                </c:pt>
                <c:pt idx="96">
                  <c:v>9.1995304216113905</c:v>
                </c:pt>
                <c:pt idx="97">
                  <c:v>9.2012819431563209</c:v>
                </c:pt>
                <c:pt idx="98">
                  <c:v>9.2133453233206701</c:v>
                </c:pt>
                <c:pt idx="99">
                  <c:v>9.2163220326188995</c:v>
                </c:pt>
                <c:pt idx="100">
                  <c:v>9.2213502375042307</c:v>
                </c:pt>
                <c:pt idx="101">
                  <c:v>9.2228222937983197</c:v>
                </c:pt>
                <c:pt idx="102">
                  <c:v>9.2326231423793406</c:v>
                </c:pt>
                <c:pt idx="103">
                  <c:v>9.2351661858283798</c:v>
                </c:pt>
                <c:pt idx="104">
                  <c:v>9.2529470152465496</c:v>
                </c:pt>
                <c:pt idx="105">
                  <c:v>9.2665464275428704</c:v>
                </c:pt>
                <c:pt idx="106">
                  <c:v>9.2717344843438791</c:v>
                </c:pt>
                <c:pt idx="107">
                  <c:v>9.2926311262477004</c:v>
                </c:pt>
                <c:pt idx="108">
                  <c:v>9.2958098609966004</c:v>
                </c:pt>
                <c:pt idx="109">
                  <c:v>9.3032338656541693</c:v>
                </c:pt>
                <c:pt idx="110">
                  <c:v>9.3034525510084993</c:v>
                </c:pt>
                <c:pt idx="111">
                  <c:v>9.3104233077421394</c:v>
                </c:pt>
                <c:pt idx="112">
                  <c:v>9.3188087635717292</c:v>
                </c:pt>
                <c:pt idx="113">
                  <c:v>9.3338240149942102</c:v>
                </c:pt>
                <c:pt idx="114">
                  <c:v>9.3340300682582402</c:v>
                </c:pt>
                <c:pt idx="115">
                  <c:v>9.3375981776310493</c:v>
                </c:pt>
                <c:pt idx="116">
                  <c:v>9.3433728097485194</c:v>
                </c:pt>
                <c:pt idx="117">
                  <c:v>9.3591915493074698</c:v>
                </c:pt>
                <c:pt idx="118">
                  <c:v>9.3714036652059605</c:v>
                </c:pt>
                <c:pt idx="119">
                  <c:v>9.3757838461011502</c:v>
                </c:pt>
                <c:pt idx="120">
                  <c:v>9.3774034192179592</c:v>
                </c:pt>
                <c:pt idx="121">
                  <c:v>9.3778755296928207</c:v>
                </c:pt>
                <c:pt idx="122">
                  <c:v>9.3812697537859808</c:v>
                </c:pt>
                <c:pt idx="123">
                  <c:v>9.3821423263746393</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00C-4E79-BCA3-D529802510E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Your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9.3857677500338497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00C-4E79-BCA3-D529802510E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Your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9.4963526779696501</c:v>
                </c:pt>
                <c:pt idx="126">
                  <c:v>9.5731418874037093</c:v>
                </c:pt>
                <c:pt idx="127">
                  <c:v>9.6108832835193692</c:v>
                </c:pt>
                <c:pt idx="128">
                  <c:v>9.6734478860481001</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00C-4E79-BCA3-D529802510E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Your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9.6365666009904807</c:v>
                </c:pt>
                <c:pt idx="130">
                  <c:v>9.6611798572109695</c:v>
                </c:pt>
                <c:pt idx="131">
                  <c:v>9.7178651847973008</c:v>
                </c:pt>
                <c:pt idx="132">
                  <c:v>9.7368639882357009</c:v>
                </c:pt>
                <c:pt idx="133">
                  <c:v>9.7667707256175795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00C-4E79-BCA3-D529802510E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Your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9.1710117842276002</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00C-4E79-BCA3-D529802510E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9FAEC1"/>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FB1-46C8-9750-0A871099C563}"/>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FB1-46C8-9750-0A871099C563}"/>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FB1-46C8-9750-0A871099C563}"/>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FB1-46C8-9750-0A871099C563}"/>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FB1-46C8-9750-0A871099C563}"/>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FB1-46C8-9750-0A871099C563}"/>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FB1-46C8-9750-0A871099C563}"/>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FB1-46C8-9750-0A871099C563}"/>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FB1-46C8-9750-0A871099C563}"/>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FB1-46C8-9750-0A871099C563}"/>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FB1-46C8-9750-0A871099C563}"/>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FB1-46C8-9750-0A871099C563}"/>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FB1-46C8-9750-0A871099C563}"/>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FB1-46C8-9750-0A871099C563}"/>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DFB1-46C8-9750-0A871099C563}"/>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DFB1-46C8-9750-0A871099C563}"/>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Your care and treatment Q27. Were you able to discuss your condition or treatment with hospital staff without being overheard?</c:v>
                </c:pt>
                <c:pt idx="1">
                  <c:v>The hospital and ward Q5. Were you ever prevented from sleeping at night by hospital lighting?</c:v>
                </c:pt>
                <c:pt idx="2">
                  <c:v>The hospital and ward Q5. Were you ever prevented from sleeping at night by noise from other patients?</c:v>
                </c:pt>
                <c:pt idx="3">
                  <c:v>Operations and procedures Q32. Beforehand, how well did hospital staff answer your questions about the operations or procedures?</c:v>
                </c:pt>
                <c:pt idx="4">
                  <c:v>The hospital and ward Q10. If you brought medication with you to hospital, were you able to take it when you needed to?</c:v>
                </c:pt>
              </c:strCache>
            </c:strRef>
          </c:cat>
          <c:val>
            <c:numRef>
              <c:f>Sheet1!$B$2:$B$6</c:f>
              <c:numCache>
                <c:formatCode>0.0</c:formatCode>
                <c:ptCount val="5"/>
                <c:pt idx="0">
                  <c:v>5.7</c:v>
                </c:pt>
                <c:pt idx="1">
                  <c:v>7.6</c:v>
                </c:pt>
                <c:pt idx="2">
                  <c:v>5.6</c:v>
                </c:pt>
                <c:pt idx="3">
                  <c:v>8.5</c:v>
                </c:pt>
                <c:pt idx="4">
                  <c:v>7.8</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DFB1-46C8-9750-0A871099C563}"/>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Your care and treatment Q27. Were you able to discuss your condition or treatment with hospital staff without being overheard?</c:v>
                </c:pt>
                <c:pt idx="1">
                  <c:v>The hospital and ward Q5. Were you ever prevented from sleeping at night by hospital lighting?</c:v>
                </c:pt>
                <c:pt idx="2">
                  <c:v>The hospital and ward Q5. Were you ever prevented from sleeping at night by noise from other patients?</c:v>
                </c:pt>
                <c:pt idx="3">
                  <c:v>Operations and procedures Q32. Beforehand, how well did hospital staff answer your questions about the operations or procedures?</c:v>
                </c:pt>
                <c:pt idx="4">
                  <c:v>The hospital and ward Q10. If you brought medication with you to hospital, were you able to take it when you needed to?</c:v>
                </c:pt>
              </c:strCache>
            </c:strRef>
          </c:cat>
          <c:val>
            <c:numRef>
              <c:f>Sheet1!$C$2:$C$6</c:f>
              <c:numCache>
                <c:formatCode>0.0</c:formatCode>
                <c:ptCount val="5"/>
                <c:pt idx="0">
                  <c:v>6.3</c:v>
                </c:pt>
                <c:pt idx="1">
                  <c:v>8.1</c:v>
                </c:pt>
                <c:pt idx="2">
                  <c:v>6</c:v>
                </c:pt>
                <c:pt idx="3">
                  <c:v>8.9</c:v>
                </c:pt>
                <c:pt idx="4">
                  <c:v>8.1</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DFB1-46C8-9750-0A871099C563}"/>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Royal Surrey NHS Foundation Trust</c:v>
                </c:pt>
                <c:pt idx="2">
                  <c:v>Oxford University Hospitals NHS Foundation Trust</c:v>
                </c:pt>
                <c:pt idx="3">
                  <c:v>East Sussex Healthcare NHS Trust</c:v>
                </c:pt>
                <c:pt idx="4">
                  <c:v>Hampshire Hospitals NHS Foundation Trust</c:v>
                </c:pt>
              </c:strCache>
            </c:strRef>
          </c:cat>
          <c:val>
            <c:numRef>
              <c:f>Sheet1!$B$2:$B$6</c:f>
              <c:numCache>
                <c:formatCode>0.0</c:formatCode>
                <c:ptCount val="5"/>
                <c:pt idx="0">
                  <c:v>9.6999999999999993</c:v>
                </c:pt>
                <c:pt idx="1">
                  <c:v>9.4</c:v>
                </c:pt>
                <c:pt idx="2">
                  <c:v>9.1999999999999993</c:v>
                </c:pt>
                <c:pt idx="3">
                  <c:v>9.1999999999999993</c:v>
                </c:pt>
                <c:pt idx="4">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9E2-44CD-8236-528A275BA849}"/>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Royal Surrey NHS Foundation Trust</c:v>
                </c:pt>
                <c:pt idx="2">
                  <c:v>Oxford University Hospitals NHS Foundation Trust</c:v>
                </c:pt>
                <c:pt idx="3">
                  <c:v>East Sussex Healthcare NHS Trust</c:v>
                </c:pt>
                <c:pt idx="4">
                  <c:v>Hampshire Hospitals NHS Foundation Trust</c:v>
                </c:pt>
              </c:strCache>
            </c:strRef>
          </c:cat>
          <c:val>
            <c:numRef>
              <c:f>Sheet1!$C$2:$C$6</c:f>
              <c:numCache>
                <c:formatCode>0.0</c:formatCode>
                <c:ptCount val="5"/>
                <c:pt idx="0">
                  <c:v>0.30000000000000071</c:v>
                </c:pt>
                <c:pt idx="1">
                  <c:v>0.59999999999999964</c:v>
                </c:pt>
                <c:pt idx="2">
                  <c:v>0.80000000000000071</c:v>
                </c:pt>
                <c:pt idx="3">
                  <c:v>0.80000000000000071</c:v>
                </c:pt>
                <c:pt idx="4">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9E2-44CD-8236-528A275BA849}"/>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Medway NHS Foundation Trust</c:v>
                </c:pt>
                <c:pt idx="1">
                  <c:v>Dartford and Gravesham NHS Trust</c:v>
                </c:pt>
                <c:pt idx="2">
                  <c:v>East Kent Hospitals University NHS Foundation Trust</c:v>
                </c:pt>
                <c:pt idx="3">
                  <c:v>Frimley Health NHS Foundation Trust</c:v>
                </c:pt>
                <c:pt idx="4">
                  <c:v>Ashford and St Peter's Hospitals NHS Foundation Trust</c:v>
                </c:pt>
              </c:strCache>
            </c:strRef>
          </c:cat>
          <c:val>
            <c:numRef>
              <c:f>Sheet1!$B$2:$B$6</c:f>
              <c:numCache>
                <c:formatCode>0.0</c:formatCode>
                <c:ptCount val="5"/>
                <c:pt idx="0">
                  <c:v>8.6</c:v>
                </c:pt>
                <c:pt idx="1">
                  <c:v>8.6999999999999993</c:v>
                </c:pt>
                <c:pt idx="2">
                  <c:v>8.9</c:v>
                </c:pt>
                <c:pt idx="3">
                  <c:v>8.9</c:v>
                </c:pt>
                <c:pt idx="4">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6A-4270-AA0B-EF8D23B7A36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Medway NHS Foundation Trust</c:v>
                </c:pt>
                <c:pt idx="1">
                  <c:v>Dartford and Gravesham NHS Trust</c:v>
                </c:pt>
                <c:pt idx="2">
                  <c:v>East Kent Hospitals University NHS Foundation Trust</c:v>
                </c:pt>
                <c:pt idx="3">
                  <c:v>Frimley Health NHS Foundation Trust</c:v>
                </c:pt>
                <c:pt idx="4">
                  <c:v>Ashford and St Peter's Hospitals NHS Foundation Trust</c:v>
                </c:pt>
              </c:strCache>
            </c:strRef>
          </c:cat>
          <c:val>
            <c:numRef>
              <c:f>Sheet1!$C$2:$C$6</c:f>
              <c:numCache>
                <c:formatCode>0.0</c:formatCode>
                <c:ptCount val="5"/>
                <c:pt idx="0">
                  <c:v>1.4000000000000004</c:v>
                </c:pt>
                <c:pt idx="1">
                  <c:v>1.3000000000000007</c:v>
                </c:pt>
                <c:pt idx="2">
                  <c:v>1.0999999999999996</c:v>
                </c:pt>
                <c:pt idx="3">
                  <c:v>1.0999999999999996</c:v>
                </c:pt>
                <c:pt idx="4">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6A-4270-AA0B-EF8D23B7A36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8.2161919999999995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1A0-4E36-BB92-60EFA834F7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0.27046900000000029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1A0-4E36-BB92-60EFA834F7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0.2161950000000008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1A0-4E36-BB92-60EFA834F7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6.0272999999998689E-2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1A0-4E36-BB92-60EFA834F7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0.62924600000000019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1A0-4E36-BB92-60EFA834F7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6.0273999999999717E-2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1A0-4E36-BB92-60EFA834F7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0.2161950000000008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1A0-4E36-BB92-60EFA834F7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9.7927000000000319E-2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1A0-4E36-BB92-60EFA834F7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9.1710119999999993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1A0-4E36-BB92-60EFA834F7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1A0-4E36-BB92-60EFA834F729}"/>
              </c:ext>
            </c:extLst>
          </c:dPt>
          <c:xVal>
            <c:numRef>
              <c:f>Sheet1!$B$12</c:f>
              <c:numCache>
                <c:formatCode>0.000000</c:formatCode>
                <c:ptCount val="1"/>
                <c:pt idx="0">
                  <c:v>9.0777520000000003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1A0-4E36-BB92-60EFA834F729}"/>
            </c:ext>
          </c:extLst>
        </c:ser>
        <c:ser>
          <c:idx val="9"/>
          <c:order val="10"/>
          <c:tx>
            <c:v>label</c:v>
          </c:tx>
          <c:spPr>
            <a:ln w="25400" cap="rnd">
              <a:noFill/>
              <a:round/>
            </a:ln>
            <a:effectLst/>
          </c:spPr>
          <c:marker>
            <c:symbol val="none"/>
          </c:marker>
          <c:dLbls>
            <c:dLbl>
              <c:idx val="0"/>
              <c:tx>
                <c:rich>
                  <a:bodyPr/>
                  <a:lstStyle/>
                  <a:p>
                    <a:r>
                      <a:rPr lang="en-GB" dirty="0"/>
                      <a:t>Q47.</a:t>
                    </a:r>
                    <a:r>
                      <a:rPr lang="en-GB" baseline="0" dirty="0"/>
                      <a:t> </a:t>
                    </a:r>
                    <a:r>
                      <a:rPr lang="en-GB" sz="900" b="0" i="0" u="none" strike="noStrike" baseline="0" dirty="0">
                        <a:effectLst/>
                      </a:rPr>
                      <a:t>Overall, did you feel you were treated with respect and dignity while you were in the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F1A0-4E36-BB92-60EFA834F7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1A0-4E36-BB92-60EFA834F7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0F3-4A79-8763-D69964F6F52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E0D-4C27-916F-FC277290604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D9B-425D-B97B-C940A84AF19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6C5-4053-8802-E1CEA91E5E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Your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03A-49A7-B86F-194A6E769F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Your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Sheet1!$E$2:$E$138</c:f>
              <c:numCache>
                <c:formatCode>0.0</c:formatCode>
                <c:ptCount val="134"/>
                <c:pt idx="0">
                  <c:v>7.3755009717257103</c:v>
                </c:pt>
                <c:pt idx="1">
                  <c:v>7.4145382832501801</c:v>
                </c:pt>
                <c:pt idx="2">
                  <c:v>7.5225597180991004</c:v>
                </c:pt>
                <c:pt idx="3">
                  <c:v>7.5364425249303997</c:v>
                </c:pt>
                <c:pt idx="4">
                  <c:v>7.5852558690559704</c:v>
                </c:pt>
                <c:pt idx="5">
                  <c:v>7.6158889682452404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03A-49A7-B86F-194A6E769F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Your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0</c:v>
                </c:pt>
                <c:pt idx="4">
                  <c:v>0</c:v>
                </c:pt>
                <c:pt idx="5">
                  <c:v>0</c:v>
                </c:pt>
                <c:pt idx="6">
                  <c:v>7.6665446843048803</c:v>
                </c:pt>
                <c:pt idx="7">
                  <c:v>7.6721272977102801</c:v>
                </c:pt>
                <c:pt idx="8">
                  <c:v>7.6740004731635603</c:v>
                </c:pt>
                <c:pt idx="9">
                  <c:v>7.69685657333837</c:v>
                </c:pt>
                <c:pt idx="10">
                  <c:v>7.7049161535358097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03A-49A7-B86F-194A6E769F4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Your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7.7152736892867901</c:v>
                </c:pt>
                <c:pt idx="12">
                  <c:v>7.7560502468160397</c:v>
                </c:pt>
                <c:pt idx="13">
                  <c:v>7.7583956217583099</c:v>
                </c:pt>
                <c:pt idx="14">
                  <c:v>7.76769283980971</c:v>
                </c:pt>
                <c:pt idx="15">
                  <c:v>7.7681893107797002</c:v>
                </c:pt>
                <c:pt idx="16">
                  <c:v>7.777884807625</c:v>
                </c:pt>
                <c:pt idx="17">
                  <c:v>7.8178090197552503</c:v>
                </c:pt>
                <c:pt idx="18">
                  <c:v>7.8406385068912101</c:v>
                </c:pt>
                <c:pt idx="19">
                  <c:v>7.8459642518750101</c:v>
                </c:pt>
                <c:pt idx="20">
                  <c:v>7.8519380694701404</c:v>
                </c:pt>
                <c:pt idx="21">
                  <c:v>7.8521323151555196</c:v>
                </c:pt>
                <c:pt idx="22">
                  <c:v>7.8595315381152604</c:v>
                </c:pt>
                <c:pt idx="23">
                  <c:v>7.8625297816266304</c:v>
                </c:pt>
                <c:pt idx="24">
                  <c:v>7.8725847569146703</c:v>
                </c:pt>
                <c:pt idx="25">
                  <c:v>7.8736819442238097</c:v>
                </c:pt>
                <c:pt idx="26">
                  <c:v>7.87719714284502</c:v>
                </c:pt>
                <c:pt idx="27">
                  <c:v>7.8867984332120198</c:v>
                </c:pt>
                <c:pt idx="28">
                  <c:v>7.8917559310068599</c:v>
                </c:pt>
                <c:pt idx="29">
                  <c:v>7.9001164807308202</c:v>
                </c:pt>
                <c:pt idx="30">
                  <c:v>7.9029140329936496</c:v>
                </c:pt>
                <c:pt idx="31">
                  <c:v>7.9035180949541397</c:v>
                </c:pt>
                <c:pt idx="32">
                  <c:v>7.90567228167337</c:v>
                </c:pt>
                <c:pt idx="33">
                  <c:v>7.9168278167138499</c:v>
                </c:pt>
                <c:pt idx="34">
                  <c:v>7.9207349366795796</c:v>
                </c:pt>
                <c:pt idx="35">
                  <c:v>7.9263119133867397</c:v>
                </c:pt>
                <c:pt idx="36">
                  <c:v>7.9352292610168798</c:v>
                </c:pt>
                <c:pt idx="37">
                  <c:v>7.9402097106709197</c:v>
                </c:pt>
                <c:pt idx="38">
                  <c:v>7.9429474872559398</c:v>
                </c:pt>
                <c:pt idx="39">
                  <c:v>7.9429629589150004</c:v>
                </c:pt>
                <c:pt idx="40">
                  <c:v>7.9478132329953404</c:v>
                </c:pt>
                <c:pt idx="41">
                  <c:v>7.95358967484015</c:v>
                </c:pt>
                <c:pt idx="42">
                  <c:v>7.9547697717306596</c:v>
                </c:pt>
                <c:pt idx="43">
                  <c:v>7.9559876527345503</c:v>
                </c:pt>
                <c:pt idx="44">
                  <c:v>7.95696228934123</c:v>
                </c:pt>
                <c:pt idx="45">
                  <c:v>7.9689666322407398</c:v>
                </c:pt>
                <c:pt idx="46">
                  <c:v>7.9922019739163899</c:v>
                </c:pt>
                <c:pt idx="47">
                  <c:v>7.9997593588326303</c:v>
                </c:pt>
                <c:pt idx="48">
                  <c:v>8.0034538073593193</c:v>
                </c:pt>
                <c:pt idx="49">
                  <c:v>8.0053728444328502</c:v>
                </c:pt>
                <c:pt idx="50">
                  <c:v>8.0064235861660205</c:v>
                </c:pt>
                <c:pt idx="51">
                  <c:v>8.0085867074340609</c:v>
                </c:pt>
                <c:pt idx="52">
                  <c:v>8.0102643203452093</c:v>
                </c:pt>
                <c:pt idx="53">
                  <c:v>8.0134071566049805</c:v>
                </c:pt>
                <c:pt idx="54">
                  <c:v>8.0270206358230798</c:v>
                </c:pt>
                <c:pt idx="55">
                  <c:v>8.0289649747280798</c:v>
                </c:pt>
                <c:pt idx="56">
                  <c:v>8.0397927611989299</c:v>
                </c:pt>
                <c:pt idx="57">
                  <c:v>8.04075243907009</c:v>
                </c:pt>
                <c:pt idx="58">
                  <c:v>8.0465767864900304</c:v>
                </c:pt>
                <c:pt idx="59">
                  <c:v>8.0521309643485495</c:v>
                </c:pt>
                <c:pt idx="60">
                  <c:v>8.0550799577536196</c:v>
                </c:pt>
                <c:pt idx="61">
                  <c:v>8.0573722657167703</c:v>
                </c:pt>
                <c:pt idx="62">
                  <c:v>8.0658661969121397</c:v>
                </c:pt>
                <c:pt idx="63">
                  <c:v>8.0917239169902508</c:v>
                </c:pt>
                <c:pt idx="64">
                  <c:v>8.0946700351828493</c:v>
                </c:pt>
                <c:pt idx="65">
                  <c:v>8.0969846505716703</c:v>
                </c:pt>
                <c:pt idx="66">
                  <c:v>8.0977681518776805</c:v>
                </c:pt>
                <c:pt idx="67">
                  <c:v>8.1010033439804392</c:v>
                </c:pt>
                <c:pt idx="68">
                  <c:v>8.1157591151971697</c:v>
                </c:pt>
                <c:pt idx="69">
                  <c:v>8.1236956262060005</c:v>
                </c:pt>
                <c:pt idx="70">
                  <c:v>8.1258089470102508</c:v>
                </c:pt>
                <c:pt idx="71">
                  <c:v>8.1312218321871192</c:v>
                </c:pt>
                <c:pt idx="72">
                  <c:v>8.1387254401382307</c:v>
                </c:pt>
                <c:pt idx="73">
                  <c:v>8.1399379448600495</c:v>
                </c:pt>
                <c:pt idx="74">
                  <c:v>8.1510069583078408</c:v>
                </c:pt>
                <c:pt idx="75">
                  <c:v>8.1516114822929406</c:v>
                </c:pt>
                <c:pt idx="76">
                  <c:v>8.16122273344428</c:v>
                </c:pt>
                <c:pt idx="77">
                  <c:v>8.1640895157905593</c:v>
                </c:pt>
                <c:pt idx="78">
                  <c:v>8.1663038488298394</c:v>
                </c:pt>
                <c:pt idx="79">
                  <c:v>8.1677791802450397</c:v>
                </c:pt>
                <c:pt idx="80">
                  <c:v>8.1686064284397801</c:v>
                </c:pt>
                <c:pt idx="81">
                  <c:v>8.1692099071584501</c:v>
                </c:pt>
                <c:pt idx="82">
                  <c:v>8.1744408727728093</c:v>
                </c:pt>
                <c:pt idx="83">
                  <c:v>8.1807147106761207</c:v>
                </c:pt>
                <c:pt idx="84">
                  <c:v>8.1849676265199705</c:v>
                </c:pt>
                <c:pt idx="85">
                  <c:v>8.1850943880580402</c:v>
                </c:pt>
                <c:pt idx="86">
                  <c:v>8.1882663085078793</c:v>
                </c:pt>
                <c:pt idx="87">
                  <c:v>8.1913200647554003</c:v>
                </c:pt>
                <c:pt idx="88">
                  <c:v>8.1949940276036894</c:v>
                </c:pt>
                <c:pt idx="89">
                  <c:v>8.2004920058565194</c:v>
                </c:pt>
                <c:pt idx="90">
                  <c:v>8.2060058361056107</c:v>
                </c:pt>
                <c:pt idx="91">
                  <c:v>8.2304547215594397</c:v>
                </c:pt>
                <c:pt idx="92">
                  <c:v>8.2346057246477695</c:v>
                </c:pt>
                <c:pt idx="93">
                  <c:v>8.2347969454624792</c:v>
                </c:pt>
                <c:pt idx="94">
                  <c:v>8.2507302783289997</c:v>
                </c:pt>
                <c:pt idx="95">
                  <c:v>8.2521201914149405</c:v>
                </c:pt>
                <c:pt idx="96">
                  <c:v>8.2588617982738306</c:v>
                </c:pt>
                <c:pt idx="97">
                  <c:v>8.2636569768340102</c:v>
                </c:pt>
                <c:pt idx="98">
                  <c:v>8.2688694895530794</c:v>
                </c:pt>
                <c:pt idx="99">
                  <c:v>8.2880158035318896</c:v>
                </c:pt>
                <c:pt idx="100">
                  <c:v>8.2990384146638903</c:v>
                </c:pt>
                <c:pt idx="101">
                  <c:v>8.3390407248051002</c:v>
                </c:pt>
                <c:pt idx="102">
                  <c:v>8.3462571947869506</c:v>
                </c:pt>
                <c:pt idx="103">
                  <c:v>8.3470087434319602</c:v>
                </c:pt>
                <c:pt idx="104">
                  <c:v>8.3501878238832301</c:v>
                </c:pt>
                <c:pt idx="105">
                  <c:v>8.3682301895902391</c:v>
                </c:pt>
                <c:pt idx="106">
                  <c:v>8.3741472307717704</c:v>
                </c:pt>
                <c:pt idx="107">
                  <c:v>8.37763390035337</c:v>
                </c:pt>
                <c:pt idx="108">
                  <c:v>8.3779386666653206</c:v>
                </c:pt>
                <c:pt idx="109">
                  <c:v>8.3980164396727108</c:v>
                </c:pt>
                <c:pt idx="110">
                  <c:v>8.3997944340255302</c:v>
                </c:pt>
                <c:pt idx="111">
                  <c:v>8.4162316213130204</c:v>
                </c:pt>
                <c:pt idx="112">
                  <c:v>8.4272254107688198</c:v>
                </c:pt>
                <c:pt idx="113">
                  <c:v>8.4377511661449507</c:v>
                </c:pt>
                <c:pt idx="114">
                  <c:v>8.4864774096597309</c:v>
                </c:pt>
                <c:pt idx="115">
                  <c:v>8.4907240120688705</c:v>
                </c:pt>
                <c:pt idx="116">
                  <c:v>8.5053606457643909</c:v>
                </c:pt>
                <c:pt idx="117">
                  <c:v>8.5142333719777508</c:v>
                </c:pt>
                <c:pt idx="118">
                  <c:v>8.5213549809842402</c:v>
                </c:pt>
                <c:pt idx="119">
                  <c:v>8.5270112331125301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03A-49A7-B86F-194A6E769F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Your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8.5656191098190408</c:v>
                </c:pt>
                <c:pt idx="121">
                  <c:v>8.5745795456577696</c:v>
                </c:pt>
                <c:pt idx="122">
                  <c:v>8.6857424972845401</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03A-49A7-B86F-194A6E769F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Your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8.7362833282276604</c:v>
                </c:pt>
                <c:pt idx="124">
                  <c:v>8.7515345546956205</c:v>
                </c:pt>
                <c:pt idx="125">
                  <c:v>8.84986970061804</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03A-49A7-B86F-194A6E769F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Your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8.9702800936148606</c:v>
                </c:pt>
                <c:pt idx="127">
                  <c:v>9.0211215445420798</c:v>
                </c:pt>
                <c:pt idx="128">
                  <c:v>9.0455022476277307</c:v>
                </c:pt>
                <c:pt idx="129">
                  <c:v>9.0678957141366006</c:v>
                </c:pt>
                <c:pt idx="130">
                  <c:v>9.1688673401245993</c:v>
                </c:pt>
                <c:pt idx="131">
                  <c:v>9.1869530397675696</c:v>
                </c:pt>
                <c:pt idx="132">
                  <c:v>9.2326516009595494</c:v>
                </c:pt>
                <c:pt idx="133">
                  <c:v>9.4089411926375295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03A-49A7-B86F-194A6E769F4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Your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8.2347969454624792</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03A-49A7-B86F-194A6E769F4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Royal Surrey NHS Foundation Trust</c:v>
                </c:pt>
                <c:pt idx="2">
                  <c:v>Oxford University Hospitals NHS Foundation Trust</c:v>
                </c:pt>
                <c:pt idx="3">
                  <c:v>Royal Berkshire NHS Foundation Trust</c:v>
                </c:pt>
                <c:pt idx="4">
                  <c:v>University Hospital Southampton NHS Foundation Trust</c:v>
                </c:pt>
              </c:strCache>
            </c:strRef>
          </c:cat>
          <c:val>
            <c:numRef>
              <c:f>Sheet1!$B$2:$B$6</c:f>
              <c:numCache>
                <c:formatCode>0.0</c:formatCode>
                <c:ptCount val="5"/>
                <c:pt idx="0">
                  <c:v>9.1999999999999993</c:v>
                </c:pt>
                <c:pt idx="1">
                  <c:v>8.4</c:v>
                </c:pt>
                <c:pt idx="2">
                  <c:v>8.3000000000000007</c:v>
                </c:pt>
                <c:pt idx="3">
                  <c:v>8.1999999999999993</c:v>
                </c:pt>
                <c:pt idx="4">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B2-41D3-847E-C578377D295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Royal Surrey NHS Foundation Trust</c:v>
                </c:pt>
                <c:pt idx="2">
                  <c:v>Oxford University Hospitals NHS Foundation Trust</c:v>
                </c:pt>
                <c:pt idx="3">
                  <c:v>Royal Berkshire NHS Foundation Trust</c:v>
                </c:pt>
                <c:pt idx="4">
                  <c:v>University Hospital Southampton NHS Foundation Trust</c:v>
                </c:pt>
              </c:strCache>
            </c:strRef>
          </c:cat>
          <c:val>
            <c:numRef>
              <c:f>Sheet1!$C$2:$C$6</c:f>
              <c:numCache>
                <c:formatCode>0.0</c:formatCode>
                <c:ptCount val="5"/>
                <c:pt idx="0">
                  <c:v>0.80000000000000071</c:v>
                </c:pt>
                <c:pt idx="1">
                  <c:v>1.5999999999999996</c:v>
                </c:pt>
                <c:pt idx="2">
                  <c:v>1.6999999999999993</c:v>
                </c:pt>
                <c:pt idx="3">
                  <c:v>1.8000000000000007</c:v>
                </c:pt>
                <c:pt idx="4">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B2-41D3-847E-C578377D295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Medway NHS Foundation Trust</c:v>
                </c:pt>
                <c:pt idx="1">
                  <c:v>Dartford and Gravesham NHS Trust</c:v>
                </c:pt>
                <c:pt idx="2">
                  <c:v>East Kent Hospitals University NHS Foundation Trust</c:v>
                </c:pt>
                <c:pt idx="3">
                  <c:v>Isle of Wight NHS Trust</c:v>
                </c:pt>
                <c:pt idx="4">
                  <c:v>University Hospitals Sussex NHS Foundation Trust</c:v>
                </c:pt>
              </c:strCache>
            </c:strRef>
          </c:cat>
          <c:val>
            <c:numRef>
              <c:f>Sheet1!$B$2:$B$6</c:f>
              <c:numCache>
                <c:formatCode>0.0</c:formatCode>
                <c:ptCount val="5"/>
                <c:pt idx="0">
                  <c:v>7.5</c:v>
                </c:pt>
                <c:pt idx="1">
                  <c:v>7.8</c:v>
                </c:pt>
                <c:pt idx="2">
                  <c:v>7.9</c:v>
                </c:pt>
                <c:pt idx="3">
                  <c:v>7.9</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2FF-49B2-A70E-61DB208F705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Medway NHS Foundation Trust</c:v>
                </c:pt>
                <c:pt idx="1">
                  <c:v>Dartford and Gravesham NHS Trust</c:v>
                </c:pt>
                <c:pt idx="2">
                  <c:v>East Kent Hospitals University NHS Foundation Trust</c:v>
                </c:pt>
                <c:pt idx="3">
                  <c:v>Isle of Wight NHS Trust</c:v>
                </c:pt>
                <c:pt idx="4">
                  <c:v>University Hospitals Sussex NHS Foundation Trust</c:v>
                </c:pt>
              </c:strCache>
            </c:strRef>
          </c:cat>
          <c:val>
            <c:numRef>
              <c:f>Sheet1!$C$2:$C$6</c:f>
              <c:numCache>
                <c:formatCode>0.0</c:formatCode>
                <c:ptCount val="5"/>
                <c:pt idx="0">
                  <c:v>2.5</c:v>
                </c:pt>
                <c:pt idx="1">
                  <c:v>2.2000000000000002</c:v>
                </c:pt>
                <c:pt idx="2">
                  <c:v>2.0999999999999996</c:v>
                </c:pt>
                <c:pt idx="3">
                  <c:v>2.0999999999999996</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2FF-49B2-A70E-61DB208F705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AE-471E-A271-2852C70B38F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7.3755009717256996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3C3-4AAA-A881-8C9A7B4F3D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3C3-4AAA-A881-8C9A7B4F3D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0.28022402827430071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3C3-4AAA-A881-8C9A7B4F3D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7.9087999999999603E-2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3C3-4AAA-A881-8C9A7B4F3D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0.82566200000000034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3C3-4AAA-A881-8C9A7B4F3D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7.9088000000000491E-2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3C3-4AAA-A881-8C9A7B4F3D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0.28367899999999935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3C3-4AAA-A881-8C9A7B4F3D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0.48569900000000032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3C3-4AAA-A881-8C9A7B4F3DE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8.2347970000000004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3C3-4AAA-A881-8C9A7B4F3D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3C3-4AAA-A881-8C9A7B4F3DE7}"/>
              </c:ext>
            </c:extLst>
          </c:dPt>
          <c:xVal>
            <c:numRef>
              <c:f>Sheet1!$B$12</c:f>
              <c:numCache>
                <c:formatCode>0.000000</c:formatCode>
                <c:ptCount val="1"/>
                <c:pt idx="0">
                  <c:v>8.1476439999999997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3C3-4AAA-A881-8C9A7B4F3DE7}"/>
            </c:ext>
          </c:extLst>
        </c:ser>
        <c:ser>
          <c:idx val="9"/>
          <c:order val="10"/>
          <c:tx>
            <c:v>label</c:v>
          </c:tx>
          <c:spPr>
            <a:ln w="25400" cap="rnd">
              <a:noFill/>
              <a:round/>
            </a:ln>
            <a:effectLst/>
          </c:spPr>
          <c:marker>
            <c:symbol val="none"/>
          </c:marker>
          <c:dLbls>
            <c:dLbl>
              <c:idx val="0"/>
              <c:tx>
                <c:rich>
                  <a:bodyPr/>
                  <a:lstStyle/>
                  <a:p>
                    <a:r>
                      <a:rPr lang="en-GB" dirty="0"/>
                      <a:t>Q48. Overall, how was your experience while you were in the hospital?</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C3C3-4AAA-A881-8C9A7B4F3DE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3C3-4AAA-A881-8C9A7B4F3DE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51-4185-A835-08B8AB1B17C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05D-4775-A442-1238BE8F3F86}"/>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4F8-4AD7-A1A1-D62CEDC25E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4F8-4AD7-A1A1-D62CEDC25E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4F8-4AD7-A1A1-D62CEDC25E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4F8-4AD7-A1A1-D62CEDC25E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4F8-4AD7-A1A1-D62CEDC25E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4F8-4AD7-A1A1-D62CEDC25E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4F8-4AD7-A1A1-D62CEDC25E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4F8-4AD7-A1A1-D62CEDC25E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804-4579-B8EE-FEBE4BED95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804-4579-B8EE-FEBE4BED95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804-4579-B8EE-FEBE4BED95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804-4579-B8EE-FEBE4BED95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804-4579-B8EE-FEBE4BED95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804-4579-B8EE-FEBE4BED95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804-4579-B8EE-FEBE4BED9572}"/>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804-4579-B8EE-FEBE4BED95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A0-46E9-82F9-D4B3727D4F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A0-46E9-82F9-D4B3727D4F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A0-46E9-82F9-D4B3727D4F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A0-46E9-82F9-D4B3727D4F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A0-46E9-82F9-D4B3727D4F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A0-46E9-82F9-D4B3727D4F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A0-46E9-82F9-D4B3727D4F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A0-46E9-82F9-D4B3727D4F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AEE-484D-AAEA-455DA2E3D8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AEE-484D-AAEA-455DA2E3D8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AEE-484D-AAEA-455DA2E3D8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AEE-484D-AAEA-455DA2E3D8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AEE-484D-AAEA-455DA2E3D8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AEE-484D-AAEA-455DA2E3D8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AEE-484D-AAEA-455DA2E3D8DC}"/>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AEE-484D-AAEA-455DA2E3D8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F94-4A6B-B331-CBD194EF5C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CE-43D3-AD6D-386F0FE26F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BE-4574-9DEB-05A173428C9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D5C-478B-8683-95BB46656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D5C-478B-8683-95BB46656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D5C-478B-8683-95BB46656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D5C-478B-8683-95BB46656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D5C-478B-8683-95BB46656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D5C-478B-8683-95BB46656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D5C-478B-8683-95BB46656F9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D5C-478B-8683-95BB46656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A5-4B2F-94F7-A03E28C267A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A5-4B2F-94F7-A03E28C267A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FA5-4B2F-94F7-A03E28C267A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FA5-4B2F-94F7-A03E28C267A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FA5-4B2F-94F7-A03E28C267A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FA5-4B2F-94F7-A03E28C267A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FA5-4B2F-94F7-A03E28C267A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FA5-4B2F-94F7-A03E28C267A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FA5-4B2F-94F7-A03E28C267A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07D-49C5-A559-94D789303A1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07D-49C5-A559-94D789303A1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07D-49C5-A559-94D789303A1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07D-49C5-A559-94D789303A1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07D-49C5-A559-94D789303A1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07D-49C5-A559-94D789303A1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07D-49C5-A559-94D789303A1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4.4000000000000004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07D-49C5-A559-94D789303A1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834-4173-AB77-FE1153421F1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EA8-4960-B490-D7AFADB4576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EA8-4960-B490-D7AFADB4576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EA8-4960-B490-D7AFADB4576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5.6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EA8-4960-B490-D7AFADB4576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EA8-4960-B490-D7AFADB4576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EA8-4960-B490-D7AFADB4576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EA8-4960-B490-D7AFADB4576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EA8-4960-B490-D7AFADB4576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EA8-4960-B490-D7AFADB4576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F5-42CD-A8A7-9657AA9D69F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1E7-4A4E-BB2E-4250B4AB6D9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1E7-4A4E-BB2E-4250B4AB6D9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1E7-4A4E-BB2E-4250B4AB6D9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1E7-4A4E-BB2E-4250B4AB6D9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1E7-4A4E-BB2E-4250B4AB6D9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1E7-4A4E-BB2E-4250B4AB6D9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1E7-4A4E-BB2E-4250B4AB6D9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1E7-4A4E-BB2E-4250B4AB6D9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390-404D-B28E-922ED799AD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390-404D-B28E-922ED799AD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390-404D-B28E-922ED799AD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390-404D-B28E-922ED799AD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390-404D-B28E-922ED799AD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390-404D-B28E-922ED799AD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390-404D-B28E-922ED799ADDA}"/>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390-404D-B28E-922ED799AD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A02-43B2-833D-8E7D1CC9E75A}"/>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79F-48A7-927B-ECE9595B1FD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79F-48A7-927B-ECE9595B1FD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79F-48A7-927B-ECE9595B1FD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79F-48A7-927B-ECE9595B1FD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79F-48A7-927B-ECE9595B1FD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79F-48A7-927B-ECE9595B1FD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79F-48A7-927B-ECE9595B1FD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79F-48A7-927B-ECE9595B1FD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715-4D59-8338-0D5E3781062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671-4B7F-AEA3-1C1BC33E8B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671-4B7F-AEA3-1C1BC33E8B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671-4B7F-AEA3-1C1BC33E8B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671-4B7F-AEA3-1C1BC33E8B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671-4B7F-AEA3-1C1BC33E8B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671-4B7F-AEA3-1C1BC33E8B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671-4B7F-AEA3-1C1BC33E8BD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671-4B7F-AEA3-1C1BC33E8BD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671-4B7F-AEA3-1C1BC33E8B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F36-4BCA-94F8-6BDA9137F0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169-448E-AD38-4B8B4E25F68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169-448E-AD38-4B8B4E25F68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169-448E-AD38-4B8B4E25F68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169-448E-AD38-4B8B4E25F68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169-448E-AD38-4B8B4E25F68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169-448E-AD38-4B8B4E25F68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169-448E-AD38-4B8B4E25F68E}"/>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169-448E-AD38-4B8B4E25F68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8BD-4386-B60B-BC38DBB95F3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8BD-4386-B60B-BC38DBB95F3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8BD-4386-B60B-BC38DBB95F3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8BD-4386-B60B-BC38DBB95F3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8BD-4386-B60B-BC38DBB95F3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8BD-4386-B60B-BC38DBB95F3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8BD-4386-B60B-BC38DBB95F31}"/>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8BD-4386-B60B-BC38DBB95F31}"/>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8BD-4386-B60B-BC38DBB95F3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C019-406B-AF87-02789F68A2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C019-406B-AF87-02789F68A2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C019-406B-AF87-02789F68A2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C019-406B-AF87-02789F68A2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C019-406B-AF87-02789F68A2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C019-406B-AF87-02789F68A2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C019-406B-AF87-02789F68A2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C019-406B-AF87-02789F68A2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28C-488B-80C0-099306D20FE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E3A-4B49-9734-2A08CE4735E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E3A-4B49-9734-2A08CE4735E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E3A-4B49-9734-2A08CE4735E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E3A-4B49-9734-2A08CE4735E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E3A-4B49-9734-2A08CE4735E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E3A-4B49-9734-2A08CE4735E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E3A-4B49-9734-2A08CE4735E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E3A-4B49-9734-2A08CE4735E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E3A-4B49-9734-2A08CE4735E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FD2-4692-AF62-60F6CD6F753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4-4B77-AC80-9D100DDB244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8BB-4639-BD4B-5F5ADDC7CB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8BB-4639-BD4B-5F5ADDC7CB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8BB-4639-BD4B-5F5ADDC7CB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8BB-4639-BD4B-5F5ADDC7CB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8BB-4639-BD4B-5F5ADDC7CB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8BB-4639-BD4B-5F5ADDC7CB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8BB-4639-BD4B-5F5ADDC7CB8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8BB-4639-BD4B-5F5ADDC7CB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34-45DA-BE3E-8B6B494039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34-45DA-BE3E-8B6B494039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134-45DA-BE3E-8B6B494039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134-45DA-BE3E-8B6B494039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134-45DA-BE3E-8B6B494039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134-45DA-BE3E-8B6B494039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134-45DA-BE3E-8B6B494039A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134-45DA-BE3E-8B6B494039A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134-45DA-BE3E-8B6B494039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25-40E3-90F7-B2162B006A3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25-40E3-90F7-B2162B006A3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25-40E3-90F7-B2162B006A3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25-40E3-90F7-B2162B006A3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25-40E3-90F7-B2162B006A3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25-40E3-90F7-B2162B006A3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25-40E3-90F7-B2162B006A3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25-40E3-90F7-B2162B006A3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7AF-4403-A839-FC23ABE112A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81-4BB3-A6B0-C0D0E0613E0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81-4BB3-A6B0-C0D0E0613E0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281-4BB3-A6B0-C0D0E0613E0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281-4BB3-A6B0-C0D0E0613E0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281-4BB3-A6B0-C0D0E0613E0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281-4BB3-A6B0-C0D0E0613E0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281-4BB3-A6B0-C0D0E0613E0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281-4BB3-A6B0-C0D0E0613E0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281-4BB3-A6B0-C0D0E0613E0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B46-4346-A153-2711F78E131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7B-45F3-8454-ABFA3A53785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7B-45F3-8454-ABFA3A53785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7B-45F3-8454-ABFA3A53785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7B-45F3-8454-ABFA3A53785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7B-45F3-8454-ABFA3A53785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7B-45F3-8454-ABFA3A53785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7B-45F3-8454-ABFA3A53785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7B-45F3-8454-ABFA3A53785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Your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F46-4CDF-B5B2-3CD1BF21ACB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Your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Sheet1!$E$2:$E$138</c:f>
              <c:numCache>
                <c:formatCode>0.0</c:formatCode>
                <c:ptCount val="134"/>
                <c:pt idx="0">
                  <c:v>5.8970185591955104</c:v>
                </c:pt>
                <c:pt idx="1">
                  <c:v>6.19833462303309</c:v>
                </c:pt>
                <c:pt idx="2">
                  <c:v>6.2670572042853401</c:v>
                </c:pt>
                <c:pt idx="3">
                  <c:v>6.2857868694233003</c:v>
                </c:pt>
                <c:pt idx="4">
                  <c:v>6.2995937081356601</c:v>
                </c:pt>
                <c:pt idx="5">
                  <c:v>6.3211037201796998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F46-4CDF-B5B2-3CD1BF21ACB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Your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Sheet1!$F$2:$F$138</c:f>
              <c:numCache>
                <c:formatCode>0.0</c:formatCode>
                <c:ptCount val="134"/>
                <c:pt idx="0">
                  <c:v>0</c:v>
                </c:pt>
                <c:pt idx="1">
                  <c:v>0</c:v>
                </c:pt>
                <c:pt idx="2">
                  <c:v>0</c:v>
                </c:pt>
                <c:pt idx="3">
                  <c:v>0</c:v>
                </c:pt>
                <c:pt idx="4">
                  <c:v>0</c:v>
                </c:pt>
                <c:pt idx="5">
                  <c:v>0</c:v>
                </c:pt>
                <c:pt idx="6">
                  <c:v>6.3238721228975399</c:v>
                </c:pt>
                <c:pt idx="7">
                  <c:v>6.34125268398311</c:v>
                </c:pt>
                <c:pt idx="8">
                  <c:v>6.3803840198560602</c:v>
                </c:pt>
                <c:pt idx="9">
                  <c:v>6.4096028562712704</c:v>
                </c:pt>
                <c:pt idx="10">
                  <c:v>6.4814792846159603</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F46-4CDF-B5B2-3CD1BF21ACB4}"/>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Your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6.4617708370298397</c:v>
                </c:pt>
                <c:pt idx="12">
                  <c:v>6.4756829679899397</c:v>
                </c:pt>
                <c:pt idx="13">
                  <c:v>6.5418884297887798</c:v>
                </c:pt>
                <c:pt idx="14">
                  <c:v>6.5662796101520602</c:v>
                </c:pt>
                <c:pt idx="15">
                  <c:v>6.5935271914677402</c:v>
                </c:pt>
                <c:pt idx="16">
                  <c:v>6.5936938290103697</c:v>
                </c:pt>
                <c:pt idx="17">
                  <c:v>6.59785366248743</c:v>
                </c:pt>
                <c:pt idx="18">
                  <c:v>6.6129542075483796</c:v>
                </c:pt>
                <c:pt idx="19">
                  <c:v>6.6605836558528102</c:v>
                </c:pt>
                <c:pt idx="20">
                  <c:v>6.6771938218121401</c:v>
                </c:pt>
                <c:pt idx="21">
                  <c:v>6.68612310880187</c:v>
                </c:pt>
                <c:pt idx="22">
                  <c:v>6.6901921010184404</c:v>
                </c:pt>
                <c:pt idx="23">
                  <c:v>6.6933538456664001</c:v>
                </c:pt>
                <c:pt idx="24">
                  <c:v>6.6935077944247103</c:v>
                </c:pt>
                <c:pt idx="25">
                  <c:v>6.6957686813366797</c:v>
                </c:pt>
                <c:pt idx="26">
                  <c:v>6.6963082404607901</c:v>
                </c:pt>
                <c:pt idx="27">
                  <c:v>6.6964420319102498</c:v>
                </c:pt>
                <c:pt idx="28">
                  <c:v>6.7097179385886898</c:v>
                </c:pt>
                <c:pt idx="29">
                  <c:v>6.7335323104631302</c:v>
                </c:pt>
                <c:pt idx="30">
                  <c:v>6.7566866255386699</c:v>
                </c:pt>
                <c:pt idx="31">
                  <c:v>6.7737581946335697</c:v>
                </c:pt>
                <c:pt idx="32">
                  <c:v>6.7788577668333696</c:v>
                </c:pt>
                <c:pt idx="33">
                  <c:v>6.7815875912766401</c:v>
                </c:pt>
                <c:pt idx="34">
                  <c:v>6.79719872113417</c:v>
                </c:pt>
                <c:pt idx="35">
                  <c:v>6.8003853213849803</c:v>
                </c:pt>
                <c:pt idx="36">
                  <c:v>6.8020500691559702</c:v>
                </c:pt>
                <c:pt idx="37">
                  <c:v>6.8167962945531899</c:v>
                </c:pt>
                <c:pt idx="38">
                  <c:v>6.8257881866404304</c:v>
                </c:pt>
                <c:pt idx="39">
                  <c:v>6.8274189882378904</c:v>
                </c:pt>
                <c:pt idx="40">
                  <c:v>6.8389705817025899</c:v>
                </c:pt>
                <c:pt idx="41">
                  <c:v>6.8520919624643204</c:v>
                </c:pt>
                <c:pt idx="42">
                  <c:v>6.8526756363305097</c:v>
                </c:pt>
                <c:pt idx="43">
                  <c:v>6.8570260403830501</c:v>
                </c:pt>
                <c:pt idx="44">
                  <c:v>6.8651913348258304</c:v>
                </c:pt>
                <c:pt idx="45">
                  <c:v>6.8659177707759502</c:v>
                </c:pt>
                <c:pt idx="46">
                  <c:v>6.86728673331727</c:v>
                </c:pt>
                <c:pt idx="47">
                  <c:v>6.9081509343163203</c:v>
                </c:pt>
                <c:pt idx="48">
                  <c:v>6.9166877527109802</c:v>
                </c:pt>
                <c:pt idx="49">
                  <c:v>6.9220062769273802</c:v>
                </c:pt>
                <c:pt idx="50">
                  <c:v>6.9388627933227296</c:v>
                </c:pt>
                <c:pt idx="51">
                  <c:v>6.9440945019429199</c:v>
                </c:pt>
                <c:pt idx="52">
                  <c:v>6.9549005883787602</c:v>
                </c:pt>
                <c:pt idx="53">
                  <c:v>6.96209686196896</c:v>
                </c:pt>
                <c:pt idx="54">
                  <c:v>6.9713486420643802</c:v>
                </c:pt>
                <c:pt idx="55">
                  <c:v>6.9878303265430199</c:v>
                </c:pt>
                <c:pt idx="56">
                  <c:v>6.9943731951735897</c:v>
                </c:pt>
                <c:pt idx="57">
                  <c:v>7.0146388798406898</c:v>
                </c:pt>
                <c:pt idx="58">
                  <c:v>7.0224324899973398</c:v>
                </c:pt>
                <c:pt idx="59">
                  <c:v>7.0245458435164103</c:v>
                </c:pt>
                <c:pt idx="60">
                  <c:v>7.0364211406017398</c:v>
                </c:pt>
                <c:pt idx="61">
                  <c:v>7.0614151770236102</c:v>
                </c:pt>
                <c:pt idx="62">
                  <c:v>7.0893379461028498</c:v>
                </c:pt>
                <c:pt idx="63">
                  <c:v>7.0926075691213297</c:v>
                </c:pt>
                <c:pt idx="64">
                  <c:v>7.1068557076670196</c:v>
                </c:pt>
                <c:pt idx="65">
                  <c:v>7.1124190680334696</c:v>
                </c:pt>
                <c:pt idx="66">
                  <c:v>7.1175506604194796</c:v>
                </c:pt>
                <c:pt idx="67">
                  <c:v>7.1261002555391597</c:v>
                </c:pt>
                <c:pt idx="68">
                  <c:v>7.1282258529716396</c:v>
                </c:pt>
                <c:pt idx="69">
                  <c:v>7.1317220538277999</c:v>
                </c:pt>
                <c:pt idx="70">
                  <c:v>7.1347623212282096</c:v>
                </c:pt>
                <c:pt idx="71">
                  <c:v>7.1378111157484998</c:v>
                </c:pt>
                <c:pt idx="72">
                  <c:v>7.1411048164185598</c:v>
                </c:pt>
                <c:pt idx="73">
                  <c:v>7.1425986600291402</c:v>
                </c:pt>
                <c:pt idx="74">
                  <c:v>7.1457185406595096</c:v>
                </c:pt>
                <c:pt idx="75">
                  <c:v>7.1517452926284397</c:v>
                </c:pt>
                <c:pt idx="76">
                  <c:v>7.1549789445713703</c:v>
                </c:pt>
                <c:pt idx="77">
                  <c:v>7.1939251424167301</c:v>
                </c:pt>
                <c:pt idx="78">
                  <c:v>7.1945555153407197</c:v>
                </c:pt>
                <c:pt idx="79">
                  <c:v>7.1982859092613403</c:v>
                </c:pt>
                <c:pt idx="80">
                  <c:v>7.2038148578379699</c:v>
                </c:pt>
                <c:pt idx="81">
                  <c:v>7.2300276383063897</c:v>
                </c:pt>
                <c:pt idx="82">
                  <c:v>7.2346402961515102</c:v>
                </c:pt>
                <c:pt idx="83">
                  <c:v>7.2403953951261304</c:v>
                </c:pt>
                <c:pt idx="84">
                  <c:v>7.2405675336433299</c:v>
                </c:pt>
                <c:pt idx="85">
                  <c:v>7.2472752275411496</c:v>
                </c:pt>
                <c:pt idx="86">
                  <c:v>7.26957210612255</c:v>
                </c:pt>
                <c:pt idx="87">
                  <c:v>7.2789653619289298</c:v>
                </c:pt>
                <c:pt idx="88">
                  <c:v>7.30712806847695</c:v>
                </c:pt>
                <c:pt idx="89">
                  <c:v>7.3195094764951696</c:v>
                </c:pt>
                <c:pt idx="90">
                  <c:v>7.32084762402389</c:v>
                </c:pt>
                <c:pt idx="91">
                  <c:v>7.3227704801098001</c:v>
                </c:pt>
                <c:pt idx="92">
                  <c:v>7.32503288251079</c:v>
                </c:pt>
                <c:pt idx="93">
                  <c:v>7.3425877429182203</c:v>
                </c:pt>
                <c:pt idx="94">
                  <c:v>7.3535924488551601</c:v>
                </c:pt>
                <c:pt idx="95">
                  <c:v>7.3754850353744503</c:v>
                </c:pt>
                <c:pt idx="96">
                  <c:v>7.3821244706776001</c:v>
                </c:pt>
                <c:pt idx="97">
                  <c:v>7.4027354810278796</c:v>
                </c:pt>
                <c:pt idx="98">
                  <c:v>7.4093522908653098</c:v>
                </c:pt>
                <c:pt idx="99">
                  <c:v>7.4166021131021296</c:v>
                </c:pt>
                <c:pt idx="100">
                  <c:v>7.4259405249094801</c:v>
                </c:pt>
                <c:pt idx="101">
                  <c:v>7.4372205269351204</c:v>
                </c:pt>
                <c:pt idx="102">
                  <c:v>7.44986612323477</c:v>
                </c:pt>
                <c:pt idx="103">
                  <c:v>7.4530374504304397</c:v>
                </c:pt>
                <c:pt idx="104">
                  <c:v>7.5139217020100597</c:v>
                </c:pt>
                <c:pt idx="105">
                  <c:v>7.5479876964030703</c:v>
                </c:pt>
                <c:pt idx="106">
                  <c:v>7.5555300806327796</c:v>
                </c:pt>
                <c:pt idx="107">
                  <c:v>7.5702868382802997</c:v>
                </c:pt>
                <c:pt idx="108">
                  <c:v>7.5790392985060002</c:v>
                </c:pt>
                <c:pt idx="109">
                  <c:v>7.5799446639980301</c:v>
                </c:pt>
                <c:pt idx="110">
                  <c:v>7.5907142711107003</c:v>
                </c:pt>
                <c:pt idx="111">
                  <c:v>7.6012609582559998</c:v>
                </c:pt>
                <c:pt idx="112">
                  <c:v>7.6299785688951403</c:v>
                </c:pt>
                <c:pt idx="113">
                  <c:v>7.6301425457452297</c:v>
                </c:pt>
                <c:pt idx="114">
                  <c:v>7.6687034454242404</c:v>
                </c:pt>
                <c:pt idx="115">
                  <c:v>7.7251833008006896</c:v>
                </c:pt>
                <c:pt idx="116">
                  <c:v>7.7415780994260297</c:v>
                </c:pt>
                <c:pt idx="117">
                  <c:v>7.81672398259877</c:v>
                </c:pt>
                <c:pt idx="118">
                  <c:v>7.8179152920121604</c:v>
                </c:pt>
                <c:pt idx="119">
                  <c:v>7.8206899766169302</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F46-4CDF-B5B2-3CD1BF21ACB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Your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7.83534652895748</c:v>
                </c:pt>
                <c:pt idx="121">
                  <c:v>7.8754130153754902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F46-4CDF-B5B2-3CD1BF21ACB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Your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7.94606052871071</c:v>
                </c:pt>
                <c:pt idx="123">
                  <c:v>7.9492236220137098</c:v>
                </c:pt>
                <c:pt idx="124">
                  <c:v>8.0080915728389908</c:v>
                </c:pt>
                <c:pt idx="125">
                  <c:v>8.1622290644704307</c:v>
                </c:pt>
                <c:pt idx="126">
                  <c:v>8.3145579420757798</c:v>
                </c:pt>
                <c:pt idx="127">
                  <c:v>8.3292884208052893</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F46-4CDF-B5B2-3CD1BF21ACB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Your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8.6562050695796806</c:v>
                </c:pt>
                <c:pt idx="129">
                  <c:v>8.7052224779912493</c:v>
                </c:pt>
                <c:pt idx="130">
                  <c:v>8.7320038704250909</c:v>
                </c:pt>
                <c:pt idx="131">
                  <c:v>8.7990815283751402</c:v>
                </c:pt>
                <c:pt idx="132">
                  <c:v>8.8341868721101093</c:v>
                </c:pt>
                <c:pt idx="133">
                  <c:v>8.9655663844542204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F46-4CDF-B5B2-3CD1BF21ACB4}"/>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Your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7.32503288251079</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F46-4CDF-B5B2-3CD1BF21ACB4}"/>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049-427E-9F98-C9350A2494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049-427E-9F98-C9350A2494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049-427E-9F98-C9350A2494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049-427E-9F98-C9350A2494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049-427E-9F98-C9350A2494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049-427E-9F98-C9350A2494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049-427E-9F98-C9350A24947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049-427E-9F98-C9350A24947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049-427E-9F98-C9350A2494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33-4629-8161-EFA2EEA3CAD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33-4629-8161-EFA2EEA3CAD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33-4629-8161-EFA2EEA3CAD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33-4629-8161-EFA2EEA3CAD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33-4629-8161-EFA2EEA3CAD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33-4629-8161-EFA2EEA3CAD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33-4629-8161-EFA2EEA3CAD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33-4629-8161-EFA2EEA3CAD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32F-4660-AEF6-F6C3794B05D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C87-487A-939E-0B0E2297D76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C87-487A-939E-0B0E2297D76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C87-487A-939E-0B0E2297D76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C87-487A-939E-0B0E2297D76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C87-487A-939E-0B0E2297D76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C87-487A-939E-0B0E2297D76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C87-487A-939E-0B0E2297D76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C87-487A-939E-0B0E2297D76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C87-487A-939E-0B0E2297D76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C1-4A2F-B397-0769D22EAC0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DAE-46EA-89AE-C2DFB3CB093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DA-4DD0-A23D-9CA3453F499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30-4038-AD69-EF2A2B2567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30-4038-AD69-EF2A2B2567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30-4038-AD69-EF2A2B2567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30-4038-AD69-EF2A2B2567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30-4038-AD69-EF2A2B2567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30-4038-AD69-EF2A2B2567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30-4038-AD69-EF2A2B2567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30-4038-AD69-EF2A2B2567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CC6-4D26-ADBF-FF14772BF3D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CC6-4D26-ADBF-FF14772BF3D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CC6-4D26-ADBF-FF14772BF3D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CC6-4D26-ADBF-FF14772BF3D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CC6-4D26-ADBF-FF14772BF3D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CC6-4D26-ADBF-FF14772BF3D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CC6-4D26-ADBF-FF14772BF3D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CC6-4D26-ADBF-FF14772BF3D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CC6-4D26-ADBF-FF14772BF3D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East Sussex Healthcare NHS Trust</c:v>
                </c:pt>
                <c:pt idx="2">
                  <c:v>Oxford University Hospitals NHS Foundation Trust</c:v>
                </c:pt>
                <c:pt idx="3">
                  <c:v>University Hospital Southampton NHS Foundation Trust</c:v>
                </c:pt>
                <c:pt idx="4">
                  <c:v>Royal Surrey NHS Foundation Trust</c:v>
                </c:pt>
              </c:strCache>
            </c:strRef>
          </c:cat>
          <c:val>
            <c:numRef>
              <c:f>Sheet1!$B$2:$B$6</c:f>
              <c:numCache>
                <c:formatCode>0.0</c:formatCode>
                <c:ptCount val="5"/>
                <c:pt idx="0">
                  <c:v>8.8000000000000007</c:v>
                </c:pt>
                <c:pt idx="1">
                  <c:v>7.8</c:v>
                </c:pt>
                <c:pt idx="2">
                  <c:v>7.6</c:v>
                </c:pt>
                <c:pt idx="3">
                  <c:v>7.6</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754-4B68-AE4C-4A46F508548A}"/>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East Sussex Healthcare NHS Trust</c:v>
                </c:pt>
                <c:pt idx="2">
                  <c:v>Oxford University Hospitals NHS Foundation Trust</c:v>
                </c:pt>
                <c:pt idx="3">
                  <c:v>University Hospital Southampton NHS Foundation Trust</c:v>
                </c:pt>
                <c:pt idx="4">
                  <c:v>Royal Surrey NHS Foundation Trust</c:v>
                </c:pt>
              </c:strCache>
            </c:strRef>
          </c:cat>
          <c:val>
            <c:numRef>
              <c:f>Sheet1!$C$2:$C$6</c:f>
              <c:numCache>
                <c:formatCode>0.0</c:formatCode>
                <c:ptCount val="5"/>
                <c:pt idx="0">
                  <c:v>1.1999999999999993</c:v>
                </c:pt>
                <c:pt idx="1">
                  <c:v>2.2000000000000002</c:v>
                </c:pt>
                <c:pt idx="2">
                  <c:v>2.4000000000000004</c:v>
                </c:pt>
                <c:pt idx="3">
                  <c:v>2.4000000000000004</c:v>
                </c:pt>
                <c:pt idx="4">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754-4B68-AE4C-4A46F508548A}"/>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66-41DB-BD85-0AE554F3B56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66-41DB-BD85-0AE554F3B56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66-41DB-BD85-0AE554F3B56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66-41DB-BD85-0AE554F3B56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66-41DB-BD85-0AE554F3B56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66-41DB-BD85-0AE554F3B56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66-41DB-BD85-0AE554F3B56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66-41DB-BD85-0AE554F3B56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CF18-42C2-A176-05805CDD794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CF18-42C2-A176-05805CDD794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CF18-42C2-A176-05805CDD794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5.7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CF18-42C2-A176-05805CDD794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CF18-42C2-A176-05805CDD794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CF18-42C2-A176-05805CDD794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CF18-42C2-A176-05805CDD794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CF18-42C2-A176-05805CDD794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CF18-42C2-A176-05805CDD794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CD8-4E17-BF24-E0E1A7FCB77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CD8-4E17-BF24-E0E1A7FCB77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CD8-4E17-BF24-E0E1A7FCB77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CD8-4E17-BF24-E0E1A7FCB77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CD8-4E17-BF24-E0E1A7FCB77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CD8-4E17-BF24-E0E1A7FCB77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CD8-4E17-BF24-E0E1A7FCB77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CD8-4E17-BF24-E0E1A7FCB77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58D-469D-A78E-477E5A434A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58D-469D-A78E-477E5A434A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58D-469D-A78E-477E5A434A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58D-469D-A78E-477E5A434A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58D-469D-A78E-477E5A434A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58D-469D-A78E-477E5A434A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58D-469D-A78E-477E5A434AD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58D-469D-A78E-477E5A434AD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58D-469D-A78E-477E5A434A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C79-4BAB-B3ED-1B908E06AF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C79-4BAB-B3ED-1B908E06AF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C79-4BAB-B3ED-1B908E06AF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C79-4BAB-B3ED-1B908E06AF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C79-4BAB-B3ED-1B908E06AF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C79-4BAB-B3ED-1B908E06AF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C79-4BAB-B3ED-1B908E06AF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C79-4BAB-B3ED-1B908E06AF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00A-4F43-80D7-8DDFB2B34ED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7F-422C-8850-5A99090DCF0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7F-422C-8850-5A99090DCF0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7F-422C-8850-5A99090DCF0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7F-422C-8850-5A99090DCF0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7F-422C-8850-5A99090DCF0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7F-422C-8850-5A99090DCF0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7F-422C-8850-5A99090DCF0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7F-422C-8850-5A99090DCF0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7F-422C-8850-5A99090DCF0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1A-4773-9A71-F38BD0DEB00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36-40F0-9D45-2A5A779619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East Kent Hospitals University NHS Foundation Trust</c:v>
                </c:pt>
                <c:pt idx="1">
                  <c:v>Dartford and Gravesham NHS Trust</c:v>
                </c:pt>
                <c:pt idx="2">
                  <c:v>University Hospitals Sussex NHS Foundation Trust</c:v>
                </c:pt>
                <c:pt idx="3">
                  <c:v>Isle of Wight NHS Trust</c:v>
                </c:pt>
                <c:pt idx="4">
                  <c:v>Buckinghamshire Healthcare NHS Trust</c:v>
                </c:pt>
              </c:strCache>
            </c:strRef>
          </c:cat>
          <c:val>
            <c:numRef>
              <c:f>Sheet1!$B$2:$B$6</c:f>
              <c:numCache>
                <c:formatCode>0.0</c:formatCode>
                <c:ptCount val="5"/>
                <c:pt idx="0">
                  <c:v>6.3</c:v>
                </c:pt>
                <c:pt idx="1">
                  <c:v>6.3</c:v>
                </c:pt>
                <c:pt idx="2">
                  <c:v>6.4</c:v>
                </c:pt>
                <c:pt idx="3">
                  <c:v>6.5</c:v>
                </c:pt>
                <c:pt idx="4">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6F0A-4D14-8206-8589C62363B2}"/>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East Kent Hospitals University NHS Foundation Trust</c:v>
                </c:pt>
                <c:pt idx="1">
                  <c:v>Dartford and Gravesham NHS Trust</c:v>
                </c:pt>
                <c:pt idx="2">
                  <c:v>University Hospitals Sussex NHS Foundation Trust</c:v>
                </c:pt>
                <c:pt idx="3">
                  <c:v>Isle of Wight NHS Trust</c:v>
                </c:pt>
                <c:pt idx="4">
                  <c:v>Buckinghamshire Healthcare NHS Trust</c:v>
                </c:pt>
              </c:strCache>
            </c:strRef>
          </c:cat>
          <c:val>
            <c:numRef>
              <c:f>Sheet1!$C$2:$C$6</c:f>
              <c:numCache>
                <c:formatCode>0.0</c:formatCode>
                <c:ptCount val="5"/>
                <c:pt idx="0">
                  <c:v>3.7</c:v>
                </c:pt>
                <c:pt idx="1">
                  <c:v>3.7</c:v>
                </c:pt>
                <c:pt idx="2">
                  <c:v>3.5999999999999996</c:v>
                </c:pt>
                <c:pt idx="3">
                  <c:v>3.5</c:v>
                </c:pt>
                <c:pt idx="4">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6F0A-4D14-8206-8589C62363B2}"/>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4C-4F68-A5DA-50A8146CE38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4C-4F68-A5DA-50A8146CE38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4C-4F68-A5DA-50A8146CE38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4C-4F68-A5DA-50A8146CE38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4C-4F68-A5DA-50A8146CE38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4C-4F68-A5DA-50A8146CE38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4C-4F68-A5DA-50A8146CE38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4C-4F68-A5DA-50A8146CE38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CD-4F38-B4D9-2C4574C0AE3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CD-4F38-B4D9-2C4574C0AE3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CD-4F38-B4D9-2C4574C0AE3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CD-4F38-B4D9-2C4574C0AE3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CD-4F38-B4D9-2C4574C0AE3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CD-4F38-B4D9-2C4574C0AE3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CD-4F38-B4D9-2C4574C0AE3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CD-4F38-B4D9-2C4574C0AE3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CD-4F38-B4D9-2C4574C0AE3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417-43DA-8DF4-1BF485D103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417-43DA-8DF4-1BF485D103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417-43DA-8DF4-1BF485D103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417-43DA-8DF4-1BF485D103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417-43DA-8DF4-1BF485D103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417-43DA-8DF4-1BF485D103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417-43DA-8DF4-1BF485D103E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417-43DA-8DF4-1BF485D103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D7E-4C92-A8BF-C90615C5CB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FF-46B5-B3F4-06DC02E3A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FF-46B5-B3F4-06DC02E3A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FF-46B5-B3F4-06DC02E3A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FF-46B5-B3F4-06DC02E3A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FF-46B5-B3F4-06DC02E3A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FF-46B5-B3F4-06DC02E3A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FF-46B5-B3F4-06DC02E3AF9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FF-46B5-B3F4-06DC02E3AF9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FF-46B5-B3F4-06DC02E3A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94-4C8B-BBA0-999CE4448D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B1D-435D-8151-F3C81976B45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B1D-435D-8151-F3C81976B45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B1D-435D-8151-F3C81976B45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B1D-435D-8151-F3C81976B45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B1D-435D-8151-F3C81976B45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B1D-435D-8151-F3C81976B45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B1D-435D-8151-F3C81976B45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B1D-435D-8151-F3C81976B45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CAB-495B-A887-0F60BEC1DBA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CAB-495B-A887-0F60BEC1DBA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CAB-495B-A887-0F60BEC1DBA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CAB-495B-A887-0F60BEC1DBA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CAB-495B-A887-0F60BEC1DBA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CAB-495B-A887-0F60BEC1DBA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CAB-495B-A887-0F60BEC1DBA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CAB-495B-A887-0F60BEC1DBA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CAB-495B-A887-0F60BEC1DBA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7D-4BD0-BF96-F05181E8D15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7D-4BD0-BF96-F05181E8D15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F7D-4BD0-BF96-F05181E8D15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F7D-4BD0-BF96-F05181E8D15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F7D-4BD0-BF96-F05181E8D15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F7D-4BD0-BF96-F05181E8D15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F7D-4BD0-BF96-F05181E8D15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F7D-4BD0-BF96-F05181E8D15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3-4431-A307-9C21F789BDB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E6B-4B87-8F69-EFD107357B2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908-47A7-9402-1022B70239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908-47A7-9402-1022B70239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908-47A7-9402-1022B70239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908-47A7-9402-1022B70239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908-47A7-9402-1022B70239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908-47A7-9402-1022B70239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908-47A7-9402-1022B70239EB}"/>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908-47A7-9402-1022B70239EB}"/>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908-47A7-9402-1022B70239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D4F-4D7C-BCCD-626532D66E6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6A3-49E3-A65C-9F12567133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6A3-49E3-A65C-9F12567133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6A3-49E3-A65C-9F12567133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6A3-49E3-A65C-9F12567133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6A3-49E3-A65C-9F12567133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6A3-49E3-A65C-9F12567133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6A3-49E3-A65C-9F12567133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6A3-49E3-A65C-9F12567133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F3-4EFB-9650-2347796BDA7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F3-4EFB-9650-2347796BDA7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F3-4EFB-9650-2347796BDA7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F3-4EFB-9650-2347796BDA7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F3-4EFB-9650-2347796BDA7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F3-4EFB-9650-2347796BDA7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F3-4EFB-9650-2347796BDA7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F3-4EFB-9650-2347796BDA7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F3-4EFB-9650-2347796BDA7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8B2-40FA-BCD2-F5A2EC05756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8B2-40FA-BCD2-F5A2EC05756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8B2-40FA-BCD2-F5A2EC05756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8B2-40FA-BCD2-F5A2EC05756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8B2-40FA-BCD2-F5A2EC05756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8B2-40FA-BCD2-F5A2EC05756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8B2-40FA-BCD2-F5A2EC057561}"/>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8B2-40FA-BCD2-F5A2EC05756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5C2-4E20-ADA7-EBC298D7EF0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EAC-4FB5-B315-353278AEB3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EAC-4FB5-B315-353278AEB3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EAC-4FB5-B315-353278AEB3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EAC-4FB5-B315-353278AEB3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EAC-4FB5-B315-353278AEB3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EAC-4FB5-B315-353278AEB3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EAC-4FB5-B315-353278AEB3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AEAC-4FB5-B315-353278AEB3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EAC-4FB5-B315-353278AEB3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8F1-4658-99F3-2F77C754501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F6-40D9-B7D4-90F0CE5F490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EC8-4115-9D87-83EE545E48C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EC8-4115-9D87-83EE545E48C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EC8-4115-9D87-83EE545E48C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EC8-4115-9D87-83EE545E48C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EC8-4115-9D87-83EE545E48C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EC8-4115-9D87-83EE545E48C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EC8-4115-9D87-83EE545E48C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EC8-4115-9D87-83EE545E48C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EC5-4B15-913F-7E193D527DB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EC5-4B15-913F-7E193D527DB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EC5-4B15-913F-7E193D527DB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EC5-4B15-913F-7E193D527DB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EC5-4B15-913F-7E193D527DB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EC5-4B15-913F-7E193D527DB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EC5-4B15-913F-7E193D527DB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EC5-4B15-913F-7E193D527DB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EC5-4B15-913F-7E193D527DB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49F-453C-987B-C0E3D1B358F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49F-453C-987B-C0E3D1B358F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49F-453C-987B-C0E3D1B358F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49F-453C-987B-C0E3D1B358F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49F-453C-987B-C0E3D1B358F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49F-453C-987B-C0E3D1B358F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49F-453C-987B-C0E3D1B358F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49F-453C-987B-C0E3D1B358F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29-4FC7-A56B-F2B363C7929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638-4AF3-A485-2E0E30E24EC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638-4AF3-A485-2E0E30E24EC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638-4AF3-A485-2E0E30E24EC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638-4AF3-A485-2E0E30E24EC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638-4AF3-A485-2E0E30E24EC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638-4AF3-A485-2E0E30E24EC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638-4AF3-A485-2E0E30E24EC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638-4AF3-A485-2E0E30E24EC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638-4AF3-A485-2E0E30E24EC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57E-4E68-B674-CD12C8DFC4E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B19-431C-B11F-F7F68FDC61C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B19-431C-B11F-F7F68FDC61C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B19-431C-B11F-F7F68FDC61C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B19-431C-B11F-F7F68FDC61C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B19-431C-B11F-F7F68FDC61C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B19-431C-B11F-F7F68FDC61C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B19-431C-B11F-F7F68FDC61C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B19-431C-B11F-F7F68FDC61C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97B-4136-81D6-30CA231EAFC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97B-4136-81D6-30CA231EAFC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97B-4136-81D6-30CA231EAFC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97B-4136-81D6-30CA231EAFC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97B-4136-81D6-30CA231EAFC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97B-4136-81D6-30CA231EAFC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97B-4136-81D6-30CA231EAFC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97B-4136-81D6-30CA231EAFC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97B-4136-81D6-30CA231EAFC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5.3025405580590999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C7-4EA4-8B3C-F31E4F156B0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C7-4EA4-8B3C-F31E4F156B0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0.50058644194090007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C7-4EA4-8B3C-F31E4F156B0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0.1646920000000005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C7-4EA4-8B3C-F31E4F156B0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1.7193519999999998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C7-4EA4-8B3C-F31E4F156B0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C7-4EA4-8B3C-F31E4F156B0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0.75542200000000026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C7-4EA4-8B3C-F31E4F156B0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0.80329799999999985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C7-4EA4-8B3C-F31E4F156B0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6.9785190000000004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C7-4EA4-8B3C-F31E4F156B0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C7-4EA4-8B3C-F31E4F156B02}"/>
              </c:ext>
            </c:extLst>
          </c:dPt>
          <c:xVal>
            <c:numRef>
              <c:f>Sheet1!$B$12</c:f>
              <c:numCache>
                <c:formatCode>0.000000</c:formatCode>
                <c:ptCount val="1"/>
                <c:pt idx="0">
                  <c:v>6.8274949999999999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C7-4EA4-8B3C-F31E4F156B02}"/>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effectLst/>
                        <a:latin typeface="Arial" panose="020B0604020202020204" pitchFamily="34" charset="0"/>
                        <a:cs typeface="Arial" panose="020B0604020202020204" pitchFamily="34" charset="0"/>
                      </a:rPr>
                      <a:t>Q3. </a:t>
                    </a:r>
                    <a:r>
                      <a:rPr lang="en-GB" sz="900" b="0" i="0" u="none" strike="noStrike" baseline="0" dirty="0">
                        <a:effectLst/>
                      </a:rPr>
                      <a:t>How long do you feel you had to wait to get to a bed on a ward after you arrived at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9C7-4EA4-8B3C-F31E4F156B0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C7-4EA4-8B3C-F31E4F156B0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AA5-4FCA-862B-B0D424D2CC8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AA5-4FCA-862B-B0D424D2CC8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AA5-4FCA-862B-B0D424D2CC8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AA5-4FCA-862B-B0D424D2CC8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AA5-4FCA-862B-B0D424D2CC8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AA5-4FCA-862B-B0D424D2CC8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AA5-4FCA-862B-B0D424D2CC8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AA5-4FCA-862B-B0D424D2CC8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2D7-4EFF-AC41-76B38C6D585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DB6-4CED-A7F8-21EF1DF83C7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DB6-4CED-A7F8-21EF1DF83C7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DB6-4CED-A7F8-21EF1DF83C7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DB6-4CED-A7F8-21EF1DF83C7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DB6-4CED-A7F8-21EF1DF83C7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DB6-4CED-A7F8-21EF1DF83C7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DB6-4CED-A7F8-21EF1DF83C7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DB6-4CED-A7F8-21EF1DF83C7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DB6-4CED-A7F8-21EF1DF83C7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BB-4668-9E94-F46C002F02C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4C6-46BC-BDC5-83179147B97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4C6-46BC-BDC5-83179147B97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4C6-46BC-BDC5-83179147B97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4C6-46BC-BDC5-83179147B97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4C6-46BC-BDC5-83179147B97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4C6-46BC-BDC5-83179147B97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4C6-46BC-BDC5-83179147B97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4C6-46BC-BDC5-83179147B97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FF7-463C-A926-3CB9698E3C6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FF7-463C-A926-3CB9698E3C6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FF7-463C-A926-3CB9698E3C6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5.7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FF7-463C-A926-3CB9698E3C6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FF7-463C-A926-3CB9698E3C6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FF7-463C-A926-3CB9698E3C6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FF7-463C-A926-3CB9698E3C6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FF7-463C-A926-3CB9698E3C6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FF7-463C-A926-3CB9698E3C6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51-4D95-ACEA-C1303685D92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51-4D95-ACEA-C1303685D92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51-4D95-ACEA-C1303685D92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51-4D95-ACEA-C1303685D92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51-4D95-ACEA-C1303685D92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51-4D95-ACEA-C1303685D92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51-4D95-ACEA-C1303685D92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0.59999999999999964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51-4D95-ACEA-C1303685D92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C83-4AD4-83DD-DE979183523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A78-4167-BDFD-7FBD3CAF119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A78-4167-BDFD-7FBD3CAF119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A78-4167-BDFD-7FBD3CAF119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A78-4167-BDFD-7FBD3CAF119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A78-4167-BDFD-7FBD3CAF119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A78-4167-BDFD-7FBD3CAF119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A78-4167-BDFD-7FBD3CAF119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A78-4167-BDFD-7FBD3CAF119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0.59999999999999964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A78-4167-BDFD-7FBD3CAF119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6.0934233409458001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F28-4CAA-B082-D5ECBB578D9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F28-4CAA-B082-D5ECBB578D9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0.50587965905419985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F28-4CAA-B082-D5ECBB578D9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0.14468999999999976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F28-4CAA-B082-D5ECBB578D9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1.5105409999999999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F28-4CAA-B082-D5ECBB578D9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F28-4CAA-B082-D5ECBB578D9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0.66367800000000088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F28-4CAA-B082-D5ECBB578D9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0.25902199999999986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F28-4CAA-B082-D5ECBB578D9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7.6715470000000003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F28-4CAA-B082-D5ECBB578D9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F28-4CAA-B082-D5ECBB578D93}"/>
              </c:ext>
            </c:extLst>
          </c:dPt>
          <c:xVal>
            <c:numRef>
              <c:f>Sheet1!$B$12</c:f>
              <c:numCache>
                <c:formatCode>0.000000</c:formatCode>
                <c:ptCount val="1"/>
                <c:pt idx="0">
                  <c:v>7.4992640000000002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F28-4CAA-B082-D5ECBB578D9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 </a:t>
                    </a:r>
                    <a:r>
                      <a:rPr lang="en-GB" sz="900" b="0" i="0" u="none" strike="noStrike" baseline="0" dirty="0">
                        <a:effectLst/>
                      </a:rPr>
                      <a:t>How did you feel about the length of time you were on the waiting list before your admission to hospital?</a:t>
                    </a:r>
                    <a:endParaRPr lang="en-GB" dirty="0"/>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2F28-4CAA-B082-D5ECBB578D9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F28-4CAA-B082-D5ECBB578D9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46D-4E51-8158-BE0D06D0627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69-4932-B556-4F94246BC40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69-4932-B556-4F94246BC40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69-4932-B556-4F94246BC40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69-4932-B556-4F94246BC40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69-4932-B556-4F94246BC40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69-4932-B556-4F94246BC40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69-4932-B556-4F94246BC40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69-4932-B556-4F94246BC40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C2D-4EAC-B313-769B1F41F33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C2D-4EAC-B313-769B1F41F33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C2D-4EAC-B313-769B1F41F33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C2D-4EAC-B313-769B1F41F33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C2D-4EAC-B313-769B1F41F33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C2D-4EAC-B313-769B1F41F33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C2D-4EAC-B313-769B1F41F33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C2D-4EAC-B313-769B1F41F33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C2D-4EAC-B313-769B1F41F33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9C7-442A-8484-2CAACAB4B8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9C7-442A-8484-2CAACAB4B8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9C7-442A-8484-2CAACAB4B8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9C7-442A-8484-2CAACAB4B8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9C7-442A-8484-2CAACAB4B8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9C7-442A-8484-2CAACAB4B8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9C7-442A-8484-2CAACAB4B8A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9C7-442A-8484-2CAACAB4B8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367-479D-B901-0C1C8ADAC2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66B-4654-9918-A28A0008E52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66B-4654-9918-A28A0008E52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66B-4654-9918-A28A0008E52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66B-4654-9918-A28A0008E52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66B-4654-9918-A28A0008E52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66B-4654-9918-A28A0008E52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66B-4654-9918-A28A0008E52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66B-4654-9918-A28A0008E52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66B-4654-9918-A28A0008E52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318-4FEF-89E5-18AF28DB785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615-4604-8F82-96F27C2488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615-4604-8F82-96F27C2488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615-4604-8F82-96F27C2488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615-4604-8F82-96F27C2488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615-4604-8F82-96F27C2488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615-4604-8F82-96F27C2488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615-4604-8F82-96F27C2488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615-4604-8F82-96F27C2488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4F4-450E-B993-21634AB674C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7D8-489A-8BDE-666080E1648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7D8-489A-8BDE-666080E1648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7D8-489A-8BDE-666080E1648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7D8-489A-8BDE-666080E1648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7D8-489A-8BDE-666080E1648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7D8-489A-8BDE-666080E1648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7D8-489A-8BDE-666080E1648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7D8-489A-8BDE-666080E1648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7D8-489A-8BDE-666080E1648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155-4D8D-B6F3-6608F04B9F0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155-4D8D-B6F3-6608F04B9F0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155-4D8D-B6F3-6608F04B9F0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155-4D8D-B6F3-6608F04B9F0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155-4D8D-B6F3-6608F04B9F0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155-4D8D-B6F3-6608F04B9F0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155-4D8D-B6F3-6608F04B9F0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155-4D8D-B6F3-6608F04B9F0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FBE-4DC7-B8B0-FC8F15DD1C4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3D6-4E99-9A81-287CBBCB0A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3D6-4E99-9A81-287CBBCB0A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3D6-4E99-9A81-287CBBCB0A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3D6-4E99-9A81-287CBBCB0A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3D6-4E99-9A81-287CBBCB0A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3D6-4E99-9A81-287CBBCB0A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3D6-4E99-9A81-287CBBCB0A7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3D6-4E99-9A81-287CBBCB0A7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3D6-4E99-9A81-287CBBCB0A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9F8-42C5-88A8-A2F06E54653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5B9-479B-8FF1-976B9DCFA44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5B9-479B-8FF1-976B9DCFA44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5B9-479B-8FF1-976B9DCFA44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5B9-479B-8FF1-976B9DCFA44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5B9-479B-8FF1-976B9DCFA44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5B9-479B-8FF1-976B9DCFA44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5B9-479B-8FF1-976B9DCFA44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5B9-479B-8FF1-976B9DCFA44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8D6-422D-9E88-2B79EE7484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8D6-422D-9E88-2B79EE7484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8D6-422D-9E88-2B79EE7484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8D6-422D-9E88-2B79EE7484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8D6-422D-9E88-2B79EE7484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8D6-422D-9E88-2B79EE7484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8D6-422D-9E88-2B79EE74848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58D6-422D-9E88-2B79EE74848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8D6-422D-9E88-2B79EE7484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219-45BC-974E-E07691E15B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219-45BC-974E-E07691E15B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219-45BC-974E-E07691E15B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219-45BC-974E-E07691E15B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219-45BC-974E-E07691E15B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219-45BC-974E-E07691E15B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219-45BC-974E-E07691E15B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219-45BC-974E-E07691E15B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DB8-46A9-B761-BB05EBE8F03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E02-48D6-BDB6-9E03C3447F4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AEC-40EE-8507-6FB8078E64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AEC-40EE-8507-6FB8078E64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AEC-40EE-8507-6FB8078E64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AEC-40EE-8507-6FB8078E64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AEC-40EE-8507-6FB8078E64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AEC-40EE-8507-6FB8078E64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AEC-40EE-8507-6FB8078E64C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AEC-40EE-8507-6FB8078E64C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AEC-40EE-8507-6FB8078E64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5E-4020-8521-FD6F6820A33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F4-421F-BC98-D3103DA5BD0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F4-421F-BC98-D3103DA5BD0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F4-421F-BC98-D3103DA5BD0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F4-421F-BC98-D3103DA5BD0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F4-421F-BC98-D3103DA5BD0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F4-421F-BC98-D3103DA5BD0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F4-421F-BC98-D3103DA5BD0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F4-421F-BC98-D3103DA5BD0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536-4F66-B99E-CBF5BEF3B7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536-4F66-B99E-CBF5BEF3B7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536-4F66-B99E-CBF5BEF3B7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536-4F66-B99E-CBF5BEF3B7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536-4F66-B99E-CBF5BEF3B7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536-4F66-B99E-CBF5BEF3B7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536-4F66-B99E-CBF5BEF3B7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536-4F66-B99E-CBF5BEF3B7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536-4F66-B99E-CBF5BEF3B7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EC-41D1-B8A5-5A21E6603E4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EC-41D1-B8A5-5A21E6603E4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EC-41D1-B8A5-5A21E6603E4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EC-41D1-B8A5-5A21E6603E4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EC-41D1-B8A5-5A21E6603E4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EC-41D1-B8A5-5A21E6603E4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EC-41D1-B8A5-5A21E6603E4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EC-41D1-B8A5-5A21E6603E4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447-4369-9E73-506ED40925B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A98-4A04-B848-2ADFDA29147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A98-4A04-B848-2ADFDA29147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A98-4A04-B848-2ADFDA29147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A98-4A04-B848-2ADFDA29147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A98-4A04-B848-2ADFDA29147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A98-4A04-B848-2ADFDA29147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A98-4A04-B848-2ADFDA29147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A98-4A04-B848-2ADFDA29147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A98-4A04-B848-2ADFDA29147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272-4D9A-AA73-E9ABA1347FB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Your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Sheet1!$D$2:$D$138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01-45F4-96DD-D26F46365F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Your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Sheet1!$E$2:$E$138</c:f>
              <c:numCache>
                <c:formatCode>0.0</c:formatCode>
                <c:ptCount val="127"/>
                <c:pt idx="0">
                  <c:v>6.9286149828127002</c:v>
                </c:pt>
                <c:pt idx="1">
                  <c:v>7.0709391671648998</c:v>
                </c:pt>
                <c:pt idx="2">
                  <c:v>7.0719497155714999</c:v>
                </c:pt>
                <c:pt idx="3">
                  <c:v>7.0775422866469002</c:v>
                </c:pt>
                <c:pt idx="4">
                  <c:v>7.1235460289762003</c:v>
                </c:pt>
                <c:pt idx="5">
                  <c:v>7.1517133622843003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01-45F4-96DD-D26F46365F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Your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Sheet1!$F$2:$F$138</c:f>
              <c:numCache>
                <c:formatCode>0.0</c:formatCode>
                <c:ptCount val="127"/>
                <c:pt idx="0">
                  <c:v>0</c:v>
                </c:pt>
                <c:pt idx="1">
                  <c:v>0</c:v>
                </c:pt>
                <c:pt idx="2">
                  <c:v>0</c:v>
                </c:pt>
                <c:pt idx="3">
                  <c:v>0</c:v>
                </c:pt>
                <c:pt idx="4">
                  <c:v>0</c:v>
                </c:pt>
                <c:pt idx="5">
                  <c:v>0</c:v>
                </c:pt>
                <c:pt idx="6">
                  <c:v>7.1317254291295997</c:v>
                </c:pt>
                <c:pt idx="7">
                  <c:v>7.1799639563786997</c:v>
                </c:pt>
                <c:pt idx="8">
                  <c:v>7.2195884124612997</c:v>
                </c:pt>
                <c:pt idx="9">
                  <c:v>7.2208488991962998</c:v>
                </c:pt>
                <c:pt idx="10">
                  <c:v>7.2234136795307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01-45F4-96DD-D26F46365FDD}"/>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Your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Sheet1!$G$2:$G$138</c:f>
              <c:numCache>
                <c:formatCode>0.0</c:formatCode>
                <c:ptCount val="127"/>
                <c:pt idx="0">
                  <c:v>0</c:v>
                </c:pt>
                <c:pt idx="1">
                  <c:v>0</c:v>
                </c:pt>
                <c:pt idx="2">
                  <c:v>0</c:v>
                </c:pt>
                <c:pt idx="3">
                  <c:v>0</c:v>
                </c:pt>
                <c:pt idx="4">
                  <c:v>0</c:v>
                </c:pt>
                <c:pt idx="5">
                  <c:v>0</c:v>
                </c:pt>
                <c:pt idx="6">
                  <c:v>0</c:v>
                </c:pt>
                <c:pt idx="7">
                  <c:v>0</c:v>
                </c:pt>
                <c:pt idx="8">
                  <c:v>0</c:v>
                </c:pt>
                <c:pt idx="9">
                  <c:v>0</c:v>
                </c:pt>
                <c:pt idx="10">
                  <c:v>0</c:v>
                </c:pt>
                <c:pt idx="11">
                  <c:v>7.2567161744456001</c:v>
                </c:pt>
                <c:pt idx="12">
                  <c:v>7.2630603242716996</c:v>
                </c:pt>
                <c:pt idx="13">
                  <c:v>7.2670541661551002</c:v>
                </c:pt>
                <c:pt idx="14">
                  <c:v>7.2985980372645001</c:v>
                </c:pt>
                <c:pt idx="15">
                  <c:v>7.3080544141633004</c:v>
                </c:pt>
                <c:pt idx="16">
                  <c:v>7.3158171167108996</c:v>
                </c:pt>
                <c:pt idx="17">
                  <c:v>7.3325033600017004</c:v>
                </c:pt>
                <c:pt idx="18">
                  <c:v>7.3514902132645998</c:v>
                </c:pt>
                <c:pt idx="19">
                  <c:v>7.3530097140402004</c:v>
                </c:pt>
                <c:pt idx="20">
                  <c:v>7.3686249597708997</c:v>
                </c:pt>
                <c:pt idx="21">
                  <c:v>7.3891016487302998</c:v>
                </c:pt>
                <c:pt idx="22">
                  <c:v>7.3922759637712998</c:v>
                </c:pt>
                <c:pt idx="23">
                  <c:v>7.3990943077748001</c:v>
                </c:pt>
                <c:pt idx="24">
                  <c:v>7.4224461980231</c:v>
                </c:pt>
                <c:pt idx="25">
                  <c:v>7.4257759932815004</c:v>
                </c:pt>
                <c:pt idx="26">
                  <c:v>7.4374168486276</c:v>
                </c:pt>
                <c:pt idx="27">
                  <c:v>7.4453530744013001</c:v>
                </c:pt>
                <c:pt idx="28">
                  <c:v>7.4586925648626003</c:v>
                </c:pt>
                <c:pt idx="29">
                  <c:v>7.4625959752054003</c:v>
                </c:pt>
                <c:pt idx="30">
                  <c:v>7.4691811115539997</c:v>
                </c:pt>
                <c:pt idx="31">
                  <c:v>7.4750088472531999</c:v>
                </c:pt>
                <c:pt idx="32">
                  <c:v>7.4768947466993998</c:v>
                </c:pt>
                <c:pt idx="33">
                  <c:v>7.4785038033053004</c:v>
                </c:pt>
                <c:pt idx="34">
                  <c:v>7.4902597018999</c:v>
                </c:pt>
                <c:pt idx="35">
                  <c:v>7.4904585266865</c:v>
                </c:pt>
                <c:pt idx="36">
                  <c:v>7.4960321599534003</c:v>
                </c:pt>
                <c:pt idx="37">
                  <c:v>7.5023058265311997</c:v>
                </c:pt>
                <c:pt idx="38">
                  <c:v>7.5126545273236003</c:v>
                </c:pt>
                <c:pt idx="39">
                  <c:v>7.5171157595107996</c:v>
                </c:pt>
                <c:pt idx="40">
                  <c:v>7.5177717905580996</c:v>
                </c:pt>
                <c:pt idx="41">
                  <c:v>7.5207137816721996</c:v>
                </c:pt>
                <c:pt idx="42">
                  <c:v>7.5210616093039002</c:v>
                </c:pt>
                <c:pt idx="43">
                  <c:v>7.5213341251029</c:v>
                </c:pt>
                <c:pt idx="44">
                  <c:v>7.5302753579976001</c:v>
                </c:pt>
                <c:pt idx="45">
                  <c:v>7.5336869725991997</c:v>
                </c:pt>
                <c:pt idx="46">
                  <c:v>7.5338515418716998</c:v>
                </c:pt>
                <c:pt idx="47">
                  <c:v>7.5479473076283004</c:v>
                </c:pt>
                <c:pt idx="48">
                  <c:v>7.5527748739089997</c:v>
                </c:pt>
                <c:pt idx="49">
                  <c:v>7.5576168926599001</c:v>
                </c:pt>
                <c:pt idx="50">
                  <c:v>7.5604356158770001</c:v>
                </c:pt>
                <c:pt idx="51">
                  <c:v>7.5816657903448998</c:v>
                </c:pt>
                <c:pt idx="52">
                  <c:v>7.5873641623298997</c:v>
                </c:pt>
                <c:pt idx="53">
                  <c:v>7.5983594444216997</c:v>
                </c:pt>
                <c:pt idx="54">
                  <c:v>7.5987283814401003</c:v>
                </c:pt>
                <c:pt idx="55">
                  <c:v>7.6014419720944</c:v>
                </c:pt>
                <c:pt idx="56">
                  <c:v>7.6147412504230001</c:v>
                </c:pt>
                <c:pt idx="57">
                  <c:v>7.6171481284871998</c:v>
                </c:pt>
                <c:pt idx="58">
                  <c:v>7.6214065567810998</c:v>
                </c:pt>
                <c:pt idx="59">
                  <c:v>7.6240750572240001</c:v>
                </c:pt>
                <c:pt idx="60">
                  <c:v>7.6275846737973003</c:v>
                </c:pt>
                <c:pt idx="61">
                  <c:v>7.6461766690315001</c:v>
                </c:pt>
                <c:pt idx="62">
                  <c:v>7.6483445485542996</c:v>
                </c:pt>
                <c:pt idx="63">
                  <c:v>7.6529154252431004</c:v>
                </c:pt>
                <c:pt idx="64">
                  <c:v>7.6545373989748002</c:v>
                </c:pt>
                <c:pt idx="65">
                  <c:v>7.6579562450758001</c:v>
                </c:pt>
                <c:pt idx="66">
                  <c:v>7.6620475554249996</c:v>
                </c:pt>
                <c:pt idx="67">
                  <c:v>7.6675691509870996</c:v>
                </c:pt>
                <c:pt idx="68">
                  <c:v>7.6740141970133999</c:v>
                </c:pt>
                <c:pt idx="69">
                  <c:v>7.6772901512610998</c:v>
                </c:pt>
                <c:pt idx="70">
                  <c:v>7.6778181865770003</c:v>
                </c:pt>
                <c:pt idx="71">
                  <c:v>7.6799486130689001</c:v>
                </c:pt>
                <c:pt idx="72">
                  <c:v>7.6801334741677003</c:v>
                </c:pt>
                <c:pt idx="73">
                  <c:v>7.6832858904275003</c:v>
                </c:pt>
                <c:pt idx="74">
                  <c:v>7.6876796132124996</c:v>
                </c:pt>
                <c:pt idx="75">
                  <c:v>7.6907574918702997</c:v>
                </c:pt>
                <c:pt idx="76">
                  <c:v>7.7014898014064999</c:v>
                </c:pt>
                <c:pt idx="77">
                  <c:v>7.7128068609150997</c:v>
                </c:pt>
                <c:pt idx="78">
                  <c:v>7.7139757471188002</c:v>
                </c:pt>
                <c:pt idx="79">
                  <c:v>7.7187426948231996</c:v>
                </c:pt>
                <c:pt idx="80">
                  <c:v>7.7200288686228999</c:v>
                </c:pt>
                <c:pt idx="81">
                  <c:v>7.7231558617012999</c:v>
                </c:pt>
                <c:pt idx="82">
                  <c:v>7.7236534523314004</c:v>
                </c:pt>
                <c:pt idx="83">
                  <c:v>7.7282352557987002</c:v>
                </c:pt>
                <c:pt idx="84">
                  <c:v>7.7299984998060003</c:v>
                </c:pt>
                <c:pt idx="85">
                  <c:v>7.7307179984546002</c:v>
                </c:pt>
                <c:pt idx="86">
                  <c:v>7.7431571901665999</c:v>
                </c:pt>
                <c:pt idx="87">
                  <c:v>7.7432280244548002</c:v>
                </c:pt>
                <c:pt idx="88">
                  <c:v>7.7495505623999996</c:v>
                </c:pt>
                <c:pt idx="89">
                  <c:v>7.7497442318034997</c:v>
                </c:pt>
                <c:pt idx="90">
                  <c:v>7.7584905819183003</c:v>
                </c:pt>
                <c:pt idx="91">
                  <c:v>7.7614649613387998</c:v>
                </c:pt>
                <c:pt idx="92">
                  <c:v>7.7641977439819003</c:v>
                </c:pt>
                <c:pt idx="93">
                  <c:v>7.7673899681048004</c:v>
                </c:pt>
                <c:pt idx="94">
                  <c:v>7.7696432904275001</c:v>
                </c:pt>
                <c:pt idx="95">
                  <c:v>7.7719992191180998</c:v>
                </c:pt>
                <c:pt idx="96">
                  <c:v>7.7888626257639997</c:v>
                </c:pt>
                <c:pt idx="97">
                  <c:v>7.8213894279347</c:v>
                </c:pt>
                <c:pt idx="98">
                  <c:v>7.8338416003931002</c:v>
                </c:pt>
                <c:pt idx="99">
                  <c:v>7.8352800780009</c:v>
                </c:pt>
                <c:pt idx="100">
                  <c:v>7.8467961004018996</c:v>
                </c:pt>
                <c:pt idx="101">
                  <c:v>7.8484554055808999</c:v>
                </c:pt>
                <c:pt idx="102">
                  <c:v>7.8621620044342997</c:v>
                </c:pt>
                <c:pt idx="103">
                  <c:v>7.8656010272351997</c:v>
                </c:pt>
                <c:pt idx="104">
                  <c:v>7.8659303306017003</c:v>
                </c:pt>
                <c:pt idx="105">
                  <c:v>7.8723892683942003</c:v>
                </c:pt>
                <c:pt idx="106">
                  <c:v>7.8962947162872004</c:v>
                </c:pt>
                <c:pt idx="107">
                  <c:v>7.8994250214430002</c:v>
                </c:pt>
                <c:pt idx="108">
                  <c:v>7.9010191726165999</c:v>
                </c:pt>
                <c:pt idx="109">
                  <c:v>7.9181682102120003</c:v>
                </c:pt>
                <c:pt idx="110">
                  <c:v>7.9545537755318998</c:v>
                </c:pt>
                <c:pt idx="111">
                  <c:v>7.9623431647418998</c:v>
                </c:pt>
                <c:pt idx="112">
                  <c:v>8.0131057083741002</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01-45F4-96DD-D26F46365F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Your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Sheet1!$H$2:$H$138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8.0230943418142004</c:v>
                </c:pt>
                <c:pt idx="114">
                  <c:v>8.0455905221733008</c:v>
                </c:pt>
                <c:pt idx="115">
                  <c:v>8.0465774587013996</c:v>
                </c:pt>
                <c:pt idx="116">
                  <c:v>8.0751102556675001</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01-45F4-96DD-D26F46365F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Your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Sheet1!$I$2:$I$138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8.102682537902</c:v>
                </c:pt>
                <c:pt idx="118">
                  <c:v>8.1036752505190996</c:v>
                </c:pt>
                <c:pt idx="119">
                  <c:v>8.1408172409885005</c:v>
                </c:pt>
                <c:pt idx="120">
                  <c:v>8.2974058673121007</c:v>
                </c:pt>
                <c:pt idx="121">
                  <c:v>8.3203967313106002</c:v>
                </c:pt>
                <c:pt idx="122">
                  <c:v>8.3732891708996</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01-45F4-96DD-D26F46365F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Your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Sheet1!$J$2:$J$138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8.3268961217846993</c:v>
                </c:pt>
                <c:pt idx="124">
                  <c:v>8.4741036092538007</c:v>
                </c:pt>
                <c:pt idx="125">
                  <c:v>8.6730320210190008</c:v>
                </c:pt>
                <c:pt idx="126">
                  <c:v>8.9333439677578994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01-45F4-96DD-D26F46365FDD}"/>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Your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Sheet1!$K$2:$K$138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7.7307179984546002</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01-45F4-96DD-D26F46365FDD}"/>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051-477E-9C65-34783D43E24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051-477E-9C65-34783D43E24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051-477E-9C65-34783D43E24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051-477E-9C65-34783D43E24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051-477E-9C65-34783D43E24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051-477E-9C65-34783D43E24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051-477E-9C65-34783D43E24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051-477E-9C65-34783D43E24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80D-4071-B403-F31B788EEDF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80D-4071-B403-F31B788EEDF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80D-4071-B403-F31B788EEDF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80D-4071-B403-F31B788EEDF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80D-4071-B403-F31B788EEDF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80D-4071-B403-F31B788EEDF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80D-4071-B403-F31B788EEDF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80D-4071-B403-F31B788EEDF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80D-4071-B403-F31B788EEDF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93E-45D6-9D90-17D11966EE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93E-45D6-9D90-17D11966EE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93E-45D6-9D90-17D11966EE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93E-45D6-9D90-17D11966EE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93E-45D6-9D90-17D11966EE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93E-45D6-9D90-17D11966EE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93E-45D6-9D90-17D11966EE38}"/>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93E-45D6-9D90-17D11966EE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A69-4B53-A077-74F11611AF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F4C-48DC-97FC-FBDEA78A006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F4C-48DC-97FC-FBDEA78A006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F4C-48DC-97FC-FBDEA78A006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F4C-48DC-97FC-FBDEA78A006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F4C-48DC-97FC-FBDEA78A006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F4C-48DC-97FC-FBDEA78A006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F4C-48DC-97FC-FBDEA78A006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F4C-48DC-97FC-FBDEA78A006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F4C-48DC-97FC-FBDEA78A006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B9-4E0D-A06F-31E79AF0C84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95B-4140-8E84-3C91DBA7C88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95B-4140-8E84-3C91DBA7C88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95B-4140-8E84-3C91DBA7C88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95B-4140-8E84-3C91DBA7C88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95B-4140-8E84-3C91DBA7C88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95B-4140-8E84-3C91DBA7C88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95B-4140-8E84-3C91DBA7C88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95B-4140-8E84-3C91DBA7C88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95-4016-B47B-437E8FB610B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95-4016-B47B-437E8FB610B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95-4016-B47B-437E8FB610B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95-4016-B47B-437E8FB610B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95-4016-B47B-437E8FB610B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95-4016-B47B-437E8FB610B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95-4016-B47B-437E8FB610B4}"/>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95-4016-B47B-437E8FB610B4}"/>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95-4016-B47B-437E8FB610B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3C0-4B79-9826-C6669538FD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3C0-4B79-9826-C6669538FD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3C0-4B79-9826-C6669538FD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4.4000000000000004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3C0-4B79-9826-C6669538FD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3C0-4B79-9826-C6669538FD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3C0-4B79-9826-C6669538FD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3C0-4B79-9826-C6669538FDD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5.6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3C0-4B79-9826-C6669538FD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East Sussex Healthcare NHS Trust</c:v>
                </c:pt>
                <c:pt idx="1">
                  <c:v>Royal Surrey NHS Foundation Trust</c:v>
                </c:pt>
                <c:pt idx="2">
                  <c:v>Royal Berkshire NHS Foundation Trust</c:v>
                </c:pt>
                <c:pt idx="3">
                  <c:v>Maidstone and Tunbridge Wells NHS Trust</c:v>
                </c:pt>
                <c:pt idx="4">
                  <c:v>Surrey and Sussex Healthcare NHS Trust</c:v>
                </c:pt>
              </c:strCache>
            </c:strRef>
          </c:cat>
          <c:val>
            <c:numRef>
              <c:f>Sheet1!$B$2:$B$6</c:f>
              <c:numCache>
                <c:formatCode>0.0</c:formatCode>
                <c:ptCount val="5"/>
                <c:pt idx="0">
                  <c:v>7.9</c:v>
                </c:pt>
                <c:pt idx="1">
                  <c:v>7.7</c:v>
                </c:pt>
                <c:pt idx="2">
                  <c:v>7.7</c:v>
                </c:pt>
                <c:pt idx="3">
                  <c:v>7.7</c:v>
                </c:pt>
                <c:pt idx="4">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D0A-404F-8BB0-A4EF5BCB07B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East Sussex Healthcare NHS Trust</c:v>
                </c:pt>
                <c:pt idx="1">
                  <c:v>Royal Surrey NHS Foundation Trust</c:v>
                </c:pt>
                <c:pt idx="2">
                  <c:v>Royal Berkshire NHS Foundation Trust</c:v>
                </c:pt>
                <c:pt idx="3">
                  <c:v>Maidstone and Tunbridge Wells NHS Trust</c:v>
                </c:pt>
                <c:pt idx="4">
                  <c:v>Surrey and Sussex Healthcare NHS Trust</c:v>
                </c:pt>
              </c:strCache>
            </c:strRef>
          </c:cat>
          <c:val>
            <c:numRef>
              <c:f>Sheet1!$C$2:$C$6</c:f>
              <c:numCache>
                <c:formatCode>0.0</c:formatCode>
                <c:ptCount val="5"/>
                <c:pt idx="0">
                  <c:v>2.0999999999999996</c:v>
                </c:pt>
                <c:pt idx="1">
                  <c:v>2.2999999999999998</c:v>
                </c:pt>
                <c:pt idx="2">
                  <c:v>2.2999999999999998</c:v>
                </c:pt>
                <c:pt idx="3">
                  <c:v>2.2999999999999998</c:v>
                </c:pt>
                <c:pt idx="4">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D0A-404F-8BB0-A4EF5BCB07B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90-44E0-A9AF-ACC05BA741F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5E-4BC8-8CF2-E47A43C729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5E-4BC8-8CF2-E47A43C729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5E-4BC8-8CF2-E47A43C729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4.4000000000000004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5E-4BC8-8CF2-E47A43C729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5E-4BC8-8CF2-E47A43C729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5E-4BC8-8CF2-E47A43C729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5E-4BC8-8CF2-E47A43C7293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5E-4BC8-8CF2-E47A43C7293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5.6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5E-4BC8-8CF2-E47A43C729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88E-4A4A-9658-6A7B7A15CE7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243-484F-968A-C4895BF13D9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243-484F-968A-C4895BF13D9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243-484F-968A-C4895BF13D9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243-484F-968A-C4895BF13D9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243-484F-968A-C4895BF13D9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243-484F-968A-C4895BF13D9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243-484F-968A-C4895BF13D9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243-484F-968A-C4895BF13D9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692-438B-8381-2B2AF751DD9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692-438B-8381-2B2AF751DD9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692-438B-8381-2B2AF751DD9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692-438B-8381-2B2AF751DD9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692-438B-8381-2B2AF751DD9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692-438B-8381-2B2AF751DD9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692-438B-8381-2B2AF751DD9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692-438B-8381-2B2AF751DD9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692-438B-8381-2B2AF751DD9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58E-4A9B-A807-C89B302BF01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58E-4A9B-A807-C89B302BF01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58E-4A9B-A807-C89B302BF01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58E-4A9B-A807-C89B302BF01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58E-4A9B-A807-C89B302BF01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58E-4A9B-A807-C89B302BF01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58E-4A9B-A807-C89B302BF01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58E-4A9B-A807-C89B302BF01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D0C-422C-ABB5-C8E0077061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A64-4F36-9434-4D11DE18B72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A64-4F36-9434-4D11DE18B72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A64-4F36-9434-4D11DE18B72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A64-4F36-9434-4D11DE18B72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A64-4F36-9434-4D11DE18B72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A64-4F36-9434-4D11DE18B72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A64-4F36-9434-4D11DE18B72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A64-4F36-9434-4D11DE18B72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A64-4F36-9434-4D11DE18B72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41-4BBB-A9FC-355987B66D5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Dartford and Gravesham NHS Trust</c:v>
                </c:pt>
                <c:pt idx="1">
                  <c:v>Medway NHS Foundation Trust</c:v>
                </c:pt>
                <c:pt idx="2">
                  <c:v>Portsmouth Hospitals University NHS Trust</c:v>
                </c:pt>
                <c:pt idx="3">
                  <c:v>East Kent Hospitals University NHS Foundation Trust</c:v>
                </c:pt>
                <c:pt idx="4">
                  <c:v>Frimley Health NHS Foundation Trust</c:v>
                </c:pt>
              </c:strCache>
            </c:strRef>
          </c:cat>
          <c:val>
            <c:numRef>
              <c:f>Sheet1!$B$2:$B$6</c:f>
              <c:numCache>
                <c:formatCode>0.0</c:formatCode>
                <c:ptCount val="5"/>
                <c:pt idx="0">
                  <c:v>7.1</c:v>
                </c:pt>
                <c:pt idx="1">
                  <c:v>7.1</c:v>
                </c:pt>
                <c:pt idx="2">
                  <c:v>7.4</c:v>
                </c:pt>
                <c:pt idx="3">
                  <c:v>7.5</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2F-4686-B1C3-EB73D35B13E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Dartford and Gravesham NHS Trust</c:v>
                </c:pt>
                <c:pt idx="1">
                  <c:v>Medway NHS Foundation Trust</c:v>
                </c:pt>
                <c:pt idx="2">
                  <c:v>Portsmouth Hospitals University NHS Trust</c:v>
                </c:pt>
                <c:pt idx="3">
                  <c:v>East Kent Hospitals University NHS Foundation Trust</c:v>
                </c:pt>
                <c:pt idx="4">
                  <c:v>Frimley Health NHS Foundation Trust</c:v>
                </c:pt>
              </c:strCache>
            </c:strRef>
          </c:cat>
          <c:val>
            <c:numRef>
              <c:f>Sheet1!$C$2:$C$6</c:f>
              <c:numCache>
                <c:formatCode>0.0</c:formatCode>
                <c:ptCount val="5"/>
                <c:pt idx="0">
                  <c:v>2.9000000000000004</c:v>
                </c:pt>
                <c:pt idx="1">
                  <c:v>2.9000000000000004</c:v>
                </c:pt>
                <c:pt idx="2">
                  <c:v>2.5999999999999996</c:v>
                </c:pt>
                <c:pt idx="3">
                  <c:v>2.5</c:v>
                </c:pt>
                <c:pt idx="4">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2F-4686-B1C3-EB73D35B13E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D2-4189-B39E-07E57BCF31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D2-4189-B39E-07E57BCF31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3D2-4189-B39E-07E57BCF31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3D2-4189-B39E-07E57BCF31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3D2-4189-B39E-07E57BCF31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3D2-4189-B39E-07E57BCF31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3D2-4189-B39E-07E57BCF31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3D2-4189-B39E-07E57BCF31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D79-436B-B5B4-0CCAAFD5AE4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D79-436B-B5B4-0CCAAFD5AE4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D79-436B-B5B4-0CCAAFD5AE4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D79-436B-B5B4-0CCAAFD5AE4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D79-436B-B5B4-0CCAAFD5AE4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D79-436B-B5B4-0CCAAFD5AE4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D79-436B-B5B4-0CCAAFD5AE4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D79-436B-B5B4-0CCAAFD5AE4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D79-436B-B5B4-0CCAAFD5AE4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4E3-4D96-B883-67B0CAFB890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4E3-4D96-B883-67B0CAFB890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4E3-4D96-B883-67B0CAFB890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4E3-4D96-B883-67B0CAFB890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4E3-4D96-B883-67B0CAFB890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4E3-4D96-B883-67B0CAFB890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4E3-4D96-B883-67B0CAFB890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4E3-4D96-B883-67B0CAFB890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160-414D-99C5-D2411535F16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03A-4BEF-8D26-6A07A6A801A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03A-4BEF-8D26-6A07A6A801A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03A-4BEF-8D26-6A07A6A801A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03A-4BEF-8D26-6A07A6A801A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03A-4BEF-8D26-6A07A6A801A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03A-4BEF-8D26-6A07A6A801A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03A-4BEF-8D26-6A07A6A801A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03A-4BEF-8D26-6A07A6A801A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03A-4BEF-8D26-6A07A6A801A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D02-477D-BF50-F27DBF97BB0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518-4DE3-A8A2-C98D19F606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518-4DE3-A8A2-C98D19F606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518-4DE3-A8A2-C98D19F606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1.8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518-4DE3-A8A2-C98D19F606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518-4DE3-A8A2-C98D19F606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518-4DE3-A8A2-C98D19F606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518-4DE3-A8A2-C98D19F606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518-4DE3-A8A2-C98D19F606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11F-4F33-98E2-A0F313FABFC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11F-4F33-98E2-A0F313FABFC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11F-4F33-98E2-A0F313FABFC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1.8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11F-4F33-98E2-A0F313FABFC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11F-4F33-98E2-A0F313FABFC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11F-4F33-98E2-A0F313FABFC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11F-4F33-98E2-A0F313FABFC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11F-4F33-98E2-A0F313FABFC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11F-4F33-98E2-A0F313FABFC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788773473878118"/>
          <c:y val="3.6408466951205455E-2"/>
          <c:w val="0.4845096161577766"/>
          <c:h val="0.95277809820432957"/>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89B-4112-83DD-A89DF42672E5}"/>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89B-4112-83DD-A89DF42672E5}"/>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89B-4112-83DD-A89DF42672E5}"/>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89B-4112-83DD-A89DF42672E5}"/>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89B-4112-83DD-A89DF42672E5}"/>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689B-4112-83DD-A89DF42672E5}"/>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White</c:v>
                </c:pt>
                <c:pt idx="1">
                  <c:v>Mixed </c:v>
                </c:pt>
                <c:pt idx="2">
                  <c:v>Asian or Asian British </c:v>
                </c:pt>
                <c:pt idx="3">
                  <c:v>Black or Black British </c:v>
                </c:pt>
                <c:pt idx="4">
                  <c:v>Arab or other ethnic group </c:v>
                </c:pt>
                <c:pt idx="5">
                  <c:v>Not known </c:v>
                </c:pt>
              </c:strCache>
            </c:strRef>
          </c:cat>
          <c:val>
            <c:numRef>
              <c:f>Feuil1!$B$2:$B$7</c:f>
              <c:numCache>
                <c:formatCode>0.000</c:formatCode>
                <c:ptCount val="6"/>
                <c:pt idx="0">
                  <c:v>87.800399999999996</c:v>
                </c:pt>
                <c:pt idx="1">
                  <c:v>1.2939000000000001</c:v>
                </c:pt>
                <c:pt idx="2">
                  <c:v>4.4362000000000004</c:v>
                </c:pt>
                <c:pt idx="3">
                  <c:v>3.1423000000000001</c:v>
                </c:pt>
                <c:pt idx="4">
                  <c:v>0.73939999999999995</c:v>
                </c:pt>
                <c:pt idx="5">
                  <c:v>2.5878000000000001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89B-4112-83DD-A89DF42672E5}"/>
            </c:ext>
          </c:extLst>
        </c:ser>
        <c:dLbls>
          <c:dLblPos val="outEnd"/>
          <c:showLegendKey val="0"/>
          <c:showVal val="1"/>
          <c:showCatName val="0"/>
          <c:showSerName val="0"/>
          <c:showPercent val="0"/>
          <c:showBubbleSize val="0"/>
        </c:dLbls>
        <c:gapWidth val="100"/>
        <c:axId val="769722880"/>
        <c:axId val="1746081120"/>
      </c:barChart>
      <c:valAx>
        <c:axId val="1746081120"/>
        <c:scaling>
          <c:orientation val="minMax"/>
        </c:scaling>
        <c:delete val="1"/>
        <c:axPos val="t"/>
        <c:numFmt formatCode="0.000" sourceLinked="1"/>
        <c:majorTickMark val="out"/>
        <c:minorTickMark val="none"/>
        <c:tickLblPos val="nextTo"/>
        <c:crossAx val="769722880"/>
        <c:crosses val="autoZero"/>
        <c:crossBetween val="between"/>
      </c:valAx>
      <c:catAx>
        <c:axId val="76972288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46081120"/>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6.4167620000000003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0.15233499999999989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0.43055000000000021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0.12003399999999953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1.2531390000000009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0.55058399999999885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0.56581500000000062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8.0880340000000004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C4F-4916-B2C7-BCFE40D20E8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C4F-4916-B2C7-BCFE40D20E8B}"/>
              </c:ext>
            </c:extLst>
          </c:dPt>
          <c:xVal>
            <c:numRef>
              <c:f>Sheet1!$B$12</c:f>
              <c:numCache>
                <c:formatCode>0.000000</c:formatCode>
                <c:ptCount val="1"/>
                <c:pt idx="0">
                  <c:v>7.7462499999999999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 Did you get help from staff to keep in touch with your  family and friends?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2CA-44CB-8AD3-7A481B5469F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2CA-44CB-8AD3-7A481B5469F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2CA-44CB-8AD3-7A481B5469F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2CA-44CB-8AD3-7A481B5469F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2CA-44CB-8AD3-7A481B5469F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2CA-44CB-8AD3-7A481B5469F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2CA-44CB-8AD3-7A481B5469F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2CA-44CB-8AD3-7A481B5469F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4B-4A5F-8C90-907ABEA4D34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2AF-465A-BFE7-AFD9B775956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2AF-465A-BFE7-AFD9B775956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2AF-465A-BFE7-AFD9B775956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2AF-465A-BFE7-AFD9B775956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2AF-465A-BFE7-AFD9B775956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2AF-465A-BFE7-AFD9B775956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2AF-465A-BFE7-AFD9B775956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2AF-465A-BFE7-AFD9B775956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2AF-465A-BFE7-AFD9B775956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B4F-47DE-9CD3-3CD2F7AD1A2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E43-4E6F-8285-941839D1681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E43-4E6F-8285-941839D1681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E43-4E6F-8285-941839D1681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E43-4E6F-8285-941839D1681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E43-4E6F-8285-941839D1681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E43-4E6F-8285-941839D1681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E43-4E6F-8285-941839D1681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E43-4E6F-8285-941839D1681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4D8-4146-AAFE-81F2B6F3F46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D31-4969-AC28-578F6FAF4F9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D31-4969-AC28-578F6FAF4F9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D31-4969-AC28-578F6FAF4F9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D31-4969-AC28-578F6FAF4F9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D31-4969-AC28-578F6FAF4F9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D31-4969-AC28-578F6FAF4F9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D31-4969-AC28-578F6FAF4F9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D31-4969-AC28-578F6FAF4F9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D31-4969-AC28-578F6FAF4F9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605-426C-8F51-7C60773B036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C73-440D-A35A-C7D3309A97A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4.8104719028981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4.2291097101900377E-2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0.1855759999999993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1.9373900000000006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0.8512189999999995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1.6578210000000002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5.5751280000000003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6.007034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other patients?</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40-4013-9EAF-97B92F6BF0E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B24-4FAF-A919-F6EF3829E2A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725-438C-8D1F-40775B46A6F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9B-4E33-B4DA-C76BF967B3A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8A2-4BB6-9F15-3E545775558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AC9-4312-9733-2B6F6B285EA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06-4C87-8A24-F3AB980B912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E0-442B-AEF4-13B36CBB0D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BCC-4E94-B692-B880C2971B0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F-4C48-9DA4-9A53EB62CC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7.1625379999999996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0.13368000000000002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0.29845699999999997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8.3207999999999949E-2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0.86867600000000067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0.38166499999999992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0.53005899999999961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7.8967020000000003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8.1122209999999999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staff?</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04-4784-ACF6-7AA0F06B134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4D-410D-8C0D-6EE605F648B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3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E7A-47CC-9347-BD5D6B5F1FC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227-4693-A6DC-C66CB9D916B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302-4E0E-96B9-9910CAEF29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04-415B-9B7A-AB8969C64FF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7.2433490000000003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ED7-43C4-9D03-11AE4138147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5.399900000000013E-2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ED7-43C4-9D03-11AE4138147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0.30027899999999974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ED7-43C4-9D03-11AE4138147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8.3714999999999762E-2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ED7-43C4-9D03-11AE4138147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0.8739789999999994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ED7-43C4-9D03-11AE4138147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ED7-43C4-9D03-11AE4138147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0.38399400000000128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ED7-43C4-9D03-11AE4138147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0.41177300000000017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ED7-43C4-9D03-11AE4138147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7.6453139999999999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ED7-43C4-9D03-11AE4138147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ED7-43C4-9D03-11AE41381478}"/>
              </c:ext>
            </c:extLst>
          </c:dPt>
          <c:xVal>
            <c:numRef>
              <c:f>Sheet1!$B$12</c:f>
              <c:numCache>
                <c:formatCode>0.000000</c:formatCode>
                <c:ptCount val="1"/>
                <c:pt idx="0">
                  <c:v>8.1183309999999995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ED7-43C4-9D03-11AE41381478}"/>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hospital lighting?</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2ED7-43C4-9D03-11AE4138147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ED7-43C4-9D03-11AE4138147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5-4348-B85F-4ABCC7752C4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C73-43DA-B55A-39C40A0D1E3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5.3099119062444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0.48723209375560028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0.15256599999999931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1.5927570000000006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0.69979999999999976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0.83936699999999931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7.5687569999999997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6.7460880000000003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Q7. Did the hospital staff explain the reasons for changing wards during the night in a way you could understand?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17E-4255-A26A-067C2C07D17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551-48FE-9F02-038F4907766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8.3627029999999998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765-4460-9444-8EEB30CA65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8.5435000000000372E-2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765-4460-9444-8EEB30CA65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0.23253899999999916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765-4460-9444-8EEB30CA65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6.4830000000000609E-2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765-4460-9444-8EEB30CA65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0.67681800000000081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765-4460-9444-8EEB30CA65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6.4829999999998833E-2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765-4460-9444-8EEB30CA65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0.23253900000000094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765-4460-9444-8EEB30CA65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0.14873599999999954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765-4460-9444-8EEB30CA65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9.1251440000000006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765-4460-9444-8EEB30CA65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765-4460-9444-8EEB30CA6503}"/>
              </c:ext>
            </c:extLst>
          </c:dPt>
          <c:xVal>
            <c:numRef>
              <c:f>Sheet1!$B$12</c:f>
              <c:numCache>
                <c:formatCode>0.000000</c:formatCode>
                <c:ptCount val="1"/>
                <c:pt idx="0">
                  <c:v>9.0839160000000003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765-4460-9444-8EEB30CA6503}"/>
            </c:ext>
          </c:extLst>
        </c:ser>
        <c:ser>
          <c:idx val="9"/>
          <c:order val="10"/>
          <c:tx>
            <c:v>label</c:v>
          </c:tx>
          <c:spPr>
            <a:ln w="25400" cap="rnd">
              <a:noFill/>
              <a:round/>
            </a:ln>
            <a:effectLst/>
          </c:spPr>
          <c:marker>
            <c:symbol val="none"/>
          </c:marker>
          <c:dLbls>
            <c:dLbl>
              <c:idx val="0"/>
              <c:tx>
                <c:rich>
                  <a:bodyPr/>
                  <a:lstStyle/>
                  <a:p>
                    <a:r>
                      <a:rPr lang="en-GB" dirty="0"/>
                      <a:t>Q8. </a:t>
                    </a:r>
                    <a:r>
                      <a:rPr lang="en-GB" sz="900" b="0" i="0" u="none" strike="noStrike" baseline="0" dirty="0">
                        <a:effectLst/>
                      </a:rPr>
                      <a:t>How clean was the hospital room or ward that you were in?</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4765-4460-9444-8EEB30CA65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765-4460-9444-8EEB30CA65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7.2141379772079004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D8F-4ACD-833F-3F6CB518566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D8F-4ACD-833F-3F6CB518566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0.29045102279209978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D8F-4ACD-833F-3F6CB518566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9.9061999999999983E-2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D8F-4ACD-833F-3F6CB518566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1.0341849999999999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D8F-4ACD-833F-3F6CB518566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9.9061999999999983E-2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D8F-4ACD-833F-3F6CB518566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0.35532199999999925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D8F-4ACD-833F-3F6CB518566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0.28479800000000033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D8F-4ACD-833F-3F6CB518566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8.1683369999999993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D8F-4ACD-833F-3F6CB518566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D8F-4ACD-833F-3F6CB5185666}"/>
              </c:ext>
            </c:extLst>
          </c:dPt>
          <c:xVal>
            <c:numRef>
              <c:f>Sheet1!$B$12</c:f>
              <c:numCache>
                <c:formatCode>0.000000</c:formatCode>
                <c:ptCount val="1"/>
                <c:pt idx="0">
                  <c:v>8.1207440000000002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D8F-4ACD-833F-3F6CB518566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Q9. </a:t>
                    </a:r>
                    <a:r>
                      <a:rPr lang="en-GB" sz="900" b="0" i="0" u="none" strike="noStrike" baseline="0" dirty="0">
                        <a:effectLst/>
                      </a:rPr>
                      <a:t>Did you get enough help from staff to wash or keep yourself clean?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D8F-4ACD-833F-3F6CB518566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D8F-4ACD-833F-3F6CB518566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7.2978826314641996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657-422A-98EF-C8E3EAC207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657-422A-98EF-C8E3EAC207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0.20452036853580058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657-422A-98EF-C8E3EAC207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9.9535999999999625E-2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657-422A-98EF-C8E3EAC207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1.0391329999999996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657-422A-98EF-C8E3EAC207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9.9535000000001261E-2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657-422A-98EF-C8E3EAC207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0.35702299999999987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657-422A-98EF-C8E3EAC207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0.38688799999999901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657-422A-98EF-C8E3EAC207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7.7898709999999998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657-422A-98EF-C8E3EAC207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657-422A-98EF-C8E3EAC20703}"/>
              </c:ext>
            </c:extLst>
          </c:dPt>
          <c:xVal>
            <c:numRef>
              <c:f>Sheet1!$B$12</c:f>
              <c:numCache>
                <c:formatCode>0.000000</c:formatCode>
                <c:ptCount val="1"/>
                <c:pt idx="0">
                  <c:v>8.1215050000000009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657-422A-98EF-C8E3EAC2070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Q10. </a:t>
                    </a:r>
                    <a:r>
                      <a:rPr lang="en-GB" sz="900" b="0" i="0" u="none" strike="noStrike" baseline="0" dirty="0">
                        <a:effectLst/>
                      </a:rPr>
                      <a:t>If you brought medication with you to hospital, were you able to take it when you needed to?</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657-422A-98EF-C8E3EAC207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657-422A-98EF-C8E3EAC207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4521261334555"/>
          <c:y val="1.8988048761457401E-2"/>
          <c:w val="0.60549648457452765"/>
          <c:h val="0.9276406238630025"/>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AA7-4254-BF0A-B4F5DDE53C69}"/>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AA7-4254-BF0A-B4F5DDE53C69}"/>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AA7-4254-BF0A-B4F5DDE53C69}"/>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AA7-4254-BF0A-B4F5DDE53C69}"/>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AA7-4254-BF0A-B4F5DDE53C69}"/>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4AA7-4254-BF0A-B4F5DDE53C69}"/>
              </c:ext>
            </c:extLst>
          </c:dPt>
          <c:dPt>
            <c:idx val="6"/>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4AA7-4254-BF0A-B4F5DDE53C69}"/>
              </c:ext>
            </c:extLst>
          </c:dPt>
          <c:dPt>
            <c:idx val="7"/>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4AA7-4254-BF0A-B4F5DDE53C69}"/>
              </c:ext>
            </c:extLst>
          </c:dPt>
          <c:dPt>
            <c:idx val="8"/>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4AA7-4254-BF0A-B4F5DDE53C69}"/>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strRef>
              <c:f>Feuil1!$A$2:$A$10</c:f>
              <c:strCache>
                <c:ptCount val="9"/>
                <c:pt idx="0">
                  <c:v>No religion</c:v>
                </c:pt>
                <c:pt idx="1">
                  <c:v>Buddhist</c:v>
                </c:pt>
                <c:pt idx="2">
                  <c:v>Christian</c:v>
                </c:pt>
                <c:pt idx="3">
                  <c:v>Hindu</c:v>
                </c:pt>
                <c:pt idx="4">
                  <c:v>Jewish</c:v>
                </c:pt>
                <c:pt idx="5">
                  <c:v>Muslim</c:v>
                </c:pt>
                <c:pt idx="6">
                  <c:v>Sikh </c:v>
                </c:pt>
                <c:pt idx="7">
                  <c:v>Other </c:v>
                </c:pt>
                <c:pt idx="8">
                  <c:v>Prefer not to say</c:v>
                </c:pt>
              </c:strCache>
            </c:strRef>
          </c:cat>
          <c:val>
            <c:numRef>
              <c:f>Feuil1!$B$2:$B$10</c:f>
              <c:numCache>
                <c:formatCode>0.000"%"</c:formatCode>
                <c:ptCount val="9"/>
                <c:pt idx="0">
                  <c:v>20.565999999999999</c:v>
                </c:pt>
                <c:pt idx="1">
                  <c:v>0.94340000000000002</c:v>
                </c:pt>
                <c:pt idx="2">
                  <c:v>68.867900000000006</c:v>
                </c:pt>
                <c:pt idx="3">
                  <c:v>1.5094000000000001</c:v>
                </c:pt>
                <c:pt idx="4">
                  <c:v>0</c:v>
                </c:pt>
                <c:pt idx="5">
                  <c:v>1.8868</c:v>
                </c:pt>
                <c:pt idx="6">
                  <c:v>0.75470000000000004</c:v>
                </c:pt>
                <c:pt idx="7">
                  <c:v>1.8868</c:v>
                </c:pt>
                <c:pt idx="8">
                  <c:v>3.5849000000000002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2-4AA7-4254-BF0A-B4F5DDE53C69}"/>
            </c:ext>
          </c:extLst>
        </c:ser>
        <c:dLbls>
          <c:dLblPos val="outEnd"/>
          <c:showLegendKey val="0"/>
          <c:showVal val="1"/>
          <c:showCatName val="0"/>
          <c:showSerName val="0"/>
          <c:showPercent val="0"/>
          <c:showBubbleSize val="0"/>
        </c:dLbls>
        <c:gapWidth val="100"/>
        <c:axId val="1944799264"/>
        <c:axId val="1751827008"/>
      </c:barChart>
      <c:valAx>
        <c:axId val="1751827008"/>
        <c:scaling>
          <c:orientation val="minMax"/>
        </c:scaling>
        <c:delete val="1"/>
        <c:axPos val="t"/>
        <c:numFmt formatCode="0.000&quot;%&quot;" sourceLinked="1"/>
        <c:majorTickMark val="out"/>
        <c:minorTickMark val="none"/>
        <c:tickLblPos val="nextTo"/>
        <c:crossAx val="1944799264"/>
        <c:crosses val="autoZero"/>
        <c:crossBetween val="between"/>
      </c:valAx>
      <c:catAx>
        <c:axId val="194479926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51827008"/>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6.6528090000000004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8EE7-4B3F-821D-C9D06D5742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0.61493500000000001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8EE7-4B3F-821D-C9D06D5742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0.36079599999999967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8EE7-4B3F-821D-C9D06D5742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0.10058699999999998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8EE7-4B3F-821D-C9D06D5742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1.0501149999999999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8EE7-4B3F-821D-C9D06D5742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0.10058700000000087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8EE7-4B3F-821D-C9D06D5742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0.36079599999999878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8EE7-4B3F-821D-C9D06D5742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0.43927099999999975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8EE7-4B3F-821D-C9D06D5742F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8.7576979999999995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8EE7-4B3F-821D-C9D06D5742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8EE7-4B3F-821D-C9D06D5742F6}"/>
              </c:ext>
            </c:extLst>
          </c:dPt>
          <c:xVal>
            <c:numRef>
              <c:f>Sheet1!$B$12</c:f>
              <c:numCache>
                <c:formatCode>0.000000</c:formatCode>
                <c:ptCount val="1"/>
                <c:pt idx="0">
                  <c:v>8.2541849999999997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8EE7-4B3F-821D-C9D06D5742F6}"/>
            </c:ext>
          </c:extLst>
        </c:ser>
        <c:ser>
          <c:idx val="9"/>
          <c:order val="10"/>
          <c:tx>
            <c:v>label</c:v>
          </c:tx>
          <c:spPr>
            <a:ln w="25400" cap="rnd">
              <a:noFill/>
              <a:round/>
            </a:ln>
            <a:effectLst/>
          </c:spPr>
          <c:marker>
            <c:symbol val="none"/>
          </c:marker>
          <c:dLbls>
            <c:dLbl>
              <c:idx val="0"/>
              <c:tx>
                <c:rich>
                  <a:bodyPr/>
                  <a:lstStyle/>
                  <a:p>
                    <a:r>
                      <a:rPr lang="en-GB" dirty="0"/>
                      <a:t>Q11. </a:t>
                    </a:r>
                    <a:r>
                      <a:rPr lang="en-GB" sz="900" b="0" i="0" u="none" strike="noStrike" baseline="0" dirty="0"/>
                      <a:t>Were you offered food that met any dietary needs or requirements you had?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8EE7-4B3F-821D-C9D06D5742F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8EE7-4B3F-821D-C9D06D5742F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5.9416560396853004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CCF-4724-96B9-F53348DA9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CCF-4724-96B9-F53348DA9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0.36680896031469956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CCF-4724-96B9-F53348DA9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0.11086599999999969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CCF-4724-96B9-F53348DA9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1.1574330000000002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CCF-4724-96B9-F53348DA9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0.11086600000000058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CCF-4724-96B9-F53348DA9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0.39766799999999947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CCF-4724-96B9-F53348DA9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0.71885800000000089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CCF-4724-96B9-F53348DA93B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7.428966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CCF-4724-96B9-F53348DA93B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CCF-4724-96B9-F53348DA93B7}"/>
              </c:ext>
            </c:extLst>
          </c:dPt>
          <c:xVal>
            <c:numRef>
              <c:f>Sheet1!$B$12</c:f>
              <c:numCache>
                <c:formatCode>0.000000</c:formatCode>
                <c:ptCount val="1"/>
                <c:pt idx="0">
                  <c:v>6.9980479999999998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CCF-4724-96B9-F53348DA93B7}"/>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baseline="0" dirty="0">
                        <a:effectLst/>
                      </a:rPr>
                      <a:t>Q12. How would you rate the hospital food?</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6CCF-4724-96B9-F53348DA9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CCF-4724-96B9-F53348DA93B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D-4DFD-8AB7-A2CE88CBC06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9B2-4E21-BEEE-A7E710E6997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6.2178469900701998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2E-4ACA-95A3-75B4C433FE2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2E-4ACA-95A3-75B4C433FE2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0.40114100992980006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2E-4ACA-95A3-75B4C433FE2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0.13823700000000017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2E-4ACA-95A3-75B4C433FE2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1.4431759999999993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2E-4ACA-95A3-75B4C433FE2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0.13823700000000017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2E-4ACA-95A3-75B4C433FE2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0.4958430000000007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2E-4ACA-95A3-75B4C433FE2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0.49035699999999949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2E-4ACA-95A3-75B4C433FE2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7.3462750000000003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2E-4ACA-95A3-75B4C433FE2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2E-4ACA-95A3-75B4C433FE2E}"/>
              </c:ext>
            </c:extLst>
          </c:dPt>
          <c:xVal>
            <c:numRef>
              <c:f>Sheet1!$B$12</c:f>
              <c:numCache>
                <c:formatCode>0.000000</c:formatCode>
                <c:ptCount val="1"/>
                <c:pt idx="0">
                  <c:v>7.4788129999999997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2E-4ACA-95A3-75B4C433FE2E}"/>
            </c:ext>
          </c:extLst>
        </c:ser>
        <c:ser>
          <c:idx val="9"/>
          <c:order val="10"/>
          <c:tx>
            <c:v>label</c:v>
          </c:tx>
          <c:spPr>
            <a:ln w="25400" cap="rnd">
              <a:noFill/>
              <a:round/>
            </a:ln>
            <a:effectLst/>
          </c:spPr>
          <c:marker>
            <c:symbol val="none"/>
          </c:marker>
          <c:dLbls>
            <c:dLbl>
              <c:idx val="0"/>
              <c:tx>
                <c:rich>
                  <a:bodyPr/>
                  <a:lstStyle/>
                  <a:p>
                    <a:r>
                      <a:rPr lang="en-GB" dirty="0"/>
                      <a:t>Q13. </a:t>
                    </a:r>
                    <a:r>
                      <a:rPr lang="en-GB" sz="900" b="0" i="0" u="none" strike="noStrike" baseline="0" dirty="0">
                        <a:effectLst/>
                      </a:rPr>
                      <a:t>Did you get enough help from staff to eat your meals?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C2E-4ACA-95A3-75B4C433FE2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2E-4ACA-95A3-75B4C433FE2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4.2808964641373999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211-4053-9720-F1522EE32CD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211-4053-9720-F1522EE32CD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0.45603753586259987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211-4053-9720-F1522EE32CD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0.1820580000000005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211-4053-9720-F1522EE32CD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1.9006559999999997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211-4053-9720-F1522EE32CD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0.1820580000000005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211-4053-9720-F1522EE32CD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0.65302199999999999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211-4053-9720-F1522EE32CD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0.97407800000000044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211-4053-9720-F1522EE32CD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5.6582809999999997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211-4053-9720-F1522EE32CD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211-4053-9720-F1522EE32CD7}"/>
              </c:ext>
            </c:extLst>
          </c:dPt>
          <c:xVal>
            <c:numRef>
              <c:f>Sheet1!$B$12</c:f>
              <c:numCache>
                <c:formatCode>0.000000</c:formatCode>
                <c:ptCount val="1"/>
                <c:pt idx="0">
                  <c:v>5.8693200000000001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211-4053-9720-F1522EE32CD7}"/>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Q14. </a:t>
                    </a:r>
                    <a:r>
                      <a:rPr lang="en-GB" sz="900" b="0" i="0" u="none" strike="noStrike" baseline="0" dirty="0"/>
                      <a:t>Were you able to get hospital food outside of set meal times? </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C211-4053-9720-F1522EE32CD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211-4053-9720-F1522EE32CD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8.5822520000000004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9B93-4B78-A328-AC2BF4E36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0.34608500000000042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9B93-4B78-A328-AC2BF4E36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0.1685579999999991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9B93-4B78-A328-AC2BF4E36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4.6993000000000507E-2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9B93-4B78-A328-AC2BF4E36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0.49059800000000031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9B93-4B78-A328-AC2BF4E36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4.6991999999999479E-2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9B93-4B78-A328-AC2BF4E36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0.16855900000000013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9B93-4B78-A328-AC2BF4E36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9.6938999999998998E-2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9B93-4B78-A328-AC2BF4E36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9.4508259999999993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9B93-4B78-A328-AC2BF4E36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9B93-4B78-A328-AC2BF4E36133}"/>
              </c:ext>
            </c:extLst>
          </c:dPt>
          <c:xVal>
            <c:numRef>
              <c:f>Sheet1!$B$12</c:f>
              <c:numCache>
                <c:formatCode>0.000000</c:formatCode>
                <c:ptCount val="1"/>
                <c:pt idx="0">
                  <c:v>9.3891869999999997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9B93-4B78-A328-AC2BF4E36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Q15. During your time in hospital, did you get enough to drink?</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9B93-4B78-A328-AC2BF4E36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9B93-4B78-A328-AC2BF4E36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434-44A1-AAD7-E985D2DEDD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156-4D21-9202-9686ABC9C6D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0C-48F4-8288-9C7EDB3C40E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3437661721301"/>
          <c:y val="1.3452608840616827E-2"/>
          <c:w val="0.64873124676557392"/>
          <c:h val="0.97309478231876634"/>
        </c:manualLayout>
      </c:layout>
      <c:doughnutChart>
        <c:varyColors val="1"/>
        <c:ser>
          <c:idx val="0"/>
          <c:order val="0"/>
          <c:tx>
            <c:v>data</c:v>
          </c:tx>
          <c:spPr>
            <a:ln>
              <a:noFill/>
            </a:ln>
          </c:spPr>
          <c:dPt>
            <c:idx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E10-4236-B034-11C75D56644A}"/>
              </c:ext>
            </c:extLst>
          </c:dPt>
          <c:dPt>
            <c:idx val="1"/>
            <c:bubble3D val="0"/>
            <c:spPr>
              <a:solidFill>
                <a:schemeClr val="bg1">
                  <a:lumMod val="85000"/>
                </a:scheme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E10-4236-B034-11C75D56644A}"/>
              </c:ext>
            </c:extLst>
          </c:dPt>
          <c:cat>
            <c:strRef>
              <c:f>'for chart'!$A$2:$A$3</c:f>
              <c:strCache>
                <c:ptCount val="2"/>
                <c:pt idx="0">
                  <c:v>fill</c:v>
                </c:pt>
                <c:pt idx="1">
                  <c:v>blank</c:v>
                </c:pt>
              </c:strCache>
            </c:strRef>
          </c:cat>
          <c:val>
            <c:numRef>
              <c:f>'for chart'!$B$2:$B$3</c:f>
              <c:numCache>
                <c:formatCode>0.00%</c:formatCode>
                <c:ptCount val="2"/>
                <c:pt idx="0">
                  <c:v>0.73880000000000001</c:v>
                </c:pt>
                <c:pt idx="1">
                  <c:v>0.26119999999999999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E10-4236-B034-11C75D56644A}"/>
            </c:ext>
          </c:extLst>
        </c:ser>
        <c:dLbls>
          <c:showLegendKey val="0"/>
          <c:showVal val="0"/>
          <c:showCatName val="0"/>
          <c:showSerName val="0"/>
          <c:showPercent val="0"/>
          <c:showBubbleSize val="0"/>
          <c:showLeaderLines val="1"/>
        </c:dLbls>
        <c:firstSliceAng val="0"/>
        <c:holeSize val="70"/>
      </c:doughnutChart>
      <c:barChart>
        <c:barDir val="col"/>
        <c:grouping val="percentStacked"/>
        <c:varyColors val="0"/>
        <c:ser>
          <c:idx val="1"/>
          <c:order val="1"/>
          <c:tx>
            <c:v>label</c:v>
          </c:tx>
          <c:spPr>
            <a:noFill/>
            <a:ln>
              <a:noFill/>
            </a:ln>
          </c:spPr>
          <c:invertIfNegative val="0"/>
          <c:dLbls>
            <c:dLbl>
              <c:idx val="0"/>
              <c:layout>
                <c:manualLayout>
                  <c:x val="1.9161712785539638E-2"/>
                  <c:y val="4.3911651813959354E-17"/>
                </c:manualLayout>
              </c:layout>
              <c:numFmt formatCode="0%" sourceLinked="0"/>
              <c:spPr>
                <a:noFill/>
                <a:ln>
                  <a:noFill/>
                </a:ln>
                <a:effectLst/>
              </c:spPr>
              <c:txPr>
                <a:bodyPr wrap="none" lIns="38100" tIns="19050" rIns="38100" bIns="19050" anchor="ctr">
                  <a:spAutoFit/>
                </a:bodyPr>
                <a:lstStyle/>
                <a:p>
                  <a:pPr>
                    <a:defRPr sz="2800" b="1">
                      <a:solidFill>
                        <a:srgbClr val="6D276A"/>
                      </a:solidFill>
                      <a:latin typeface="Arial" panose="020B0604020202020204" pitchFamily="34" charset="0"/>
                      <a:cs typeface="Arial" panose="020B0604020202020204" pitchFamily="34" charset="0"/>
                    </a:defRPr>
                  </a:pPr>
                  <a:endParaRPr lang="en-US"/>
                </a:p>
              </c:txPr>
              <c:dLblPos val="ctr"/>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E10-4236-B034-11C75D56644A}"/>
                </c:ext>
              </c:extLst>
            </c:dLbl>
            <c:numFmt formatCode="0%" sourceLinked="0"/>
            <c:spPr>
              <a:noFill/>
              <a:ln>
                <a:noFill/>
              </a:ln>
              <a:effectLst/>
            </c:spPr>
            <c:dLblPos val="ctr"/>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numLit>
              <c:formatCode>General</c:formatCode>
              <c:ptCount val="1"/>
              <c:pt idx="0">
                <c:v>0</c:v>
              </c:pt>
            </c:numLit>
          </c:cat>
          <c:val>
            <c:numRef>
              <c:f>'for chart'!$B$2</c:f>
              <c:numCache>
                <c:formatCode>0.00%</c:formatCode>
                <c:ptCount val="1"/>
                <c:pt idx="0">
                  <c:v>0.73880000000000001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E10-4236-B034-11C75D56644A}"/>
            </c:ext>
          </c:extLst>
        </c:ser>
        <c:dLbls>
          <c:showLegendKey val="0"/>
          <c:showVal val="0"/>
          <c:showCatName val="0"/>
          <c:showSerName val="0"/>
          <c:showPercent val="0"/>
          <c:showBubbleSize val="0"/>
        </c:dLbls>
        <c:gapWidth val="150"/>
        <c:overlap val="100"/>
        <c:axId val="1575408063"/>
        <c:axId val="1575410655"/>
      </c:barChart>
      <c:valAx>
        <c:axId val="1575410655"/>
        <c:scaling>
          <c:orientation val="minMax"/>
        </c:scaling>
        <c:delete val="1"/>
        <c:axPos val="l"/>
        <c:numFmt formatCode="0%" sourceLinked="1"/>
        <c:majorTickMark val="out"/>
        <c:minorTickMark val="none"/>
        <c:tickLblPos val="nextTo"/>
        <c:crossAx val="1575408063"/>
        <c:crosses val="autoZero"/>
        <c:crossBetween val="between"/>
        <c:majorUnit val="0.5"/>
      </c:valAx>
      <c:catAx>
        <c:axId val="1575408063"/>
        <c:scaling>
          <c:orientation val="minMax"/>
        </c:scaling>
        <c:delete val="1"/>
        <c:axPos val="t"/>
        <c:numFmt formatCode="General" sourceLinked="1"/>
        <c:majorTickMark val="out"/>
        <c:minorTickMark val="none"/>
        <c:tickLblPos val="nextTo"/>
        <c:crossAx val="1575410655"/>
        <c:crosses val="max"/>
        <c:auto val="1"/>
        <c:lblAlgn val="ctr"/>
        <c:lblOffset val="100"/>
        <c:tickLblSkip val="1"/>
        <c:tickMarkSkip val="1"/>
        <c:noMultiLvlLbl val="1"/>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45F-4611-9713-2E637D385E0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Your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C75-431E-86D9-0FFF56E1608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Your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Sheet1!$E$2:$E$138</c:f>
              <c:numCache>
                <c:formatCode>0.0</c:formatCode>
                <c:ptCount val="134"/>
                <c:pt idx="0">
                  <c:v>8.0948075204117291</c:v>
                </c:pt>
                <c:pt idx="1">
                  <c:v>8.2799483925768698</c:v>
                </c:pt>
                <c:pt idx="2">
                  <c:v>8.2983213746684097</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C75-431E-86D9-0FFF56E1608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Your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Sheet1!$F$2:$F$138</c:f>
              <c:numCache>
                <c:formatCode>0.0</c:formatCode>
                <c:ptCount val="134"/>
                <c:pt idx="0">
                  <c:v>0</c:v>
                </c:pt>
                <c:pt idx="1">
                  <c:v>0</c:v>
                </c:pt>
                <c:pt idx="2">
                  <c:v>0</c:v>
                </c:pt>
                <c:pt idx="3">
                  <c:v>8.3637105150310695</c:v>
                </c:pt>
                <c:pt idx="4">
                  <c:v>8.36966356575026</c:v>
                </c:pt>
                <c:pt idx="5">
                  <c:v>8.3922118309258895</c:v>
                </c:pt>
                <c:pt idx="6">
                  <c:v>8.3936667812812207</c:v>
                </c:pt>
                <c:pt idx="7">
                  <c:v>8.3966857907269699</c:v>
                </c:pt>
                <c:pt idx="8">
                  <c:v>8.4003174867143606</c:v>
                </c:pt>
                <c:pt idx="9">
                  <c:v>8.4066468916106594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C75-431E-86D9-0FFF56E1608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Your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8.4262255428354607</c:v>
                </c:pt>
                <c:pt idx="11">
                  <c:v>8.4272311417518093</c:v>
                </c:pt>
                <c:pt idx="12">
                  <c:v>8.4306015621527095</c:v>
                </c:pt>
                <c:pt idx="13">
                  <c:v>8.4354098828395099</c:v>
                </c:pt>
                <c:pt idx="14">
                  <c:v>8.4685430288225998</c:v>
                </c:pt>
                <c:pt idx="15">
                  <c:v>8.4962777997311196</c:v>
                </c:pt>
                <c:pt idx="16">
                  <c:v>8.4963901922443501</c:v>
                </c:pt>
                <c:pt idx="17">
                  <c:v>8.4973185374843396</c:v>
                </c:pt>
                <c:pt idx="18">
                  <c:v>8.5007319044386094</c:v>
                </c:pt>
                <c:pt idx="19">
                  <c:v>8.5031323471990206</c:v>
                </c:pt>
                <c:pt idx="20">
                  <c:v>8.5082350078553297</c:v>
                </c:pt>
                <c:pt idx="21">
                  <c:v>8.5092655761003808</c:v>
                </c:pt>
                <c:pt idx="22">
                  <c:v>8.5157083231678694</c:v>
                </c:pt>
                <c:pt idx="23">
                  <c:v>8.5211986217519406</c:v>
                </c:pt>
                <c:pt idx="24">
                  <c:v>8.5376382963325703</c:v>
                </c:pt>
                <c:pt idx="25">
                  <c:v>8.54033795240532</c:v>
                </c:pt>
                <c:pt idx="26">
                  <c:v>8.5519731502745593</c:v>
                </c:pt>
                <c:pt idx="27">
                  <c:v>8.5568205361441692</c:v>
                </c:pt>
                <c:pt idx="28">
                  <c:v>8.5589506710777403</c:v>
                </c:pt>
                <c:pt idx="29">
                  <c:v>8.5645511251750204</c:v>
                </c:pt>
                <c:pt idx="30">
                  <c:v>8.5836314360091404</c:v>
                </c:pt>
                <c:pt idx="31">
                  <c:v>8.5849520442218399</c:v>
                </c:pt>
                <c:pt idx="32">
                  <c:v>8.5851072313779202</c:v>
                </c:pt>
                <c:pt idx="33">
                  <c:v>8.5885089613429297</c:v>
                </c:pt>
                <c:pt idx="34">
                  <c:v>8.5914130938919993</c:v>
                </c:pt>
                <c:pt idx="35">
                  <c:v>8.5961560661260101</c:v>
                </c:pt>
                <c:pt idx="36">
                  <c:v>8.6084941157086998</c:v>
                </c:pt>
                <c:pt idx="37">
                  <c:v>8.6100043826744308</c:v>
                </c:pt>
                <c:pt idx="38">
                  <c:v>8.6123898962170102</c:v>
                </c:pt>
                <c:pt idx="39">
                  <c:v>8.6137272269692104</c:v>
                </c:pt>
                <c:pt idx="40">
                  <c:v>8.6158705894796999</c:v>
                </c:pt>
                <c:pt idx="41">
                  <c:v>8.6293024128622697</c:v>
                </c:pt>
                <c:pt idx="42">
                  <c:v>8.6293840266488395</c:v>
                </c:pt>
                <c:pt idx="43">
                  <c:v>8.64267455681588</c:v>
                </c:pt>
                <c:pt idx="44">
                  <c:v>8.6440937362854502</c:v>
                </c:pt>
                <c:pt idx="45">
                  <c:v>8.6460989516625801</c:v>
                </c:pt>
                <c:pt idx="46">
                  <c:v>8.6468266049101707</c:v>
                </c:pt>
                <c:pt idx="47">
                  <c:v>8.6537463139152209</c:v>
                </c:pt>
                <c:pt idx="48">
                  <c:v>8.65712284376729</c:v>
                </c:pt>
                <c:pt idx="49">
                  <c:v>8.6572702330338398</c:v>
                </c:pt>
                <c:pt idx="50">
                  <c:v>8.6593458148846594</c:v>
                </c:pt>
                <c:pt idx="51">
                  <c:v>8.6708081071778302</c:v>
                </c:pt>
                <c:pt idx="52">
                  <c:v>8.6753025581118504</c:v>
                </c:pt>
                <c:pt idx="53">
                  <c:v>8.6780259060566998</c:v>
                </c:pt>
                <c:pt idx="54">
                  <c:v>8.6804025975919092</c:v>
                </c:pt>
                <c:pt idx="55">
                  <c:v>8.6815418750917708</c:v>
                </c:pt>
                <c:pt idx="56">
                  <c:v>8.6850199012616702</c:v>
                </c:pt>
                <c:pt idx="57">
                  <c:v>8.6943950008030999</c:v>
                </c:pt>
                <c:pt idx="58">
                  <c:v>8.7002914786020007</c:v>
                </c:pt>
                <c:pt idx="59">
                  <c:v>8.7030257853053303</c:v>
                </c:pt>
                <c:pt idx="60">
                  <c:v>8.7039752091374591</c:v>
                </c:pt>
                <c:pt idx="61">
                  <c:v>8.7154500480448291</c:v>
                </c:pt>
                <c:pt idx="62">
                  <c:v>8.7165141694343102</c:v>
                </c:pt>
                <c:pt idx="63">
                  <c:v>8.7168587578622407</c:v>
                </c:pt>
                <c:pt idx="64">
                  <c:v>8.7188809922345794</c:v>
                </c:pt>
                <c:pt idx="65">
                  <c:v>8.7215081107831001</c:v>
                </c:pt>
                <c:pt idx="66">
                  <c:v>8.7222285339288597</c:v>
                </c:pt>
                <c:pt idx="67">
                  <c:v>8.72316948962286</c:v>
                </c:pt>
                <c:pt idx="68">
                  <c:v>8.7255140998483203</c:v>
                </c:pt>
                <c:pt idx="69">
                  <c:v>8.7327812354902292</c:v>
                </c:pt>
                <c:pt idx="70">
                  <c:v>8.7385898342114796</c:v>
                </c:pt>
                <c:pt idx="71">
                  <c:v>8.7393039339134297</c:v>
                </c:pt>
                <c:pt idx="72">
                  <c:v>8.7406113776464505</c:v>
                </c:pt>
                <c:pt idx="73">
                  <c:v>8.7427343318287107</c:v>
                </c:pt>
                <c:pt idx="74">
                  <c:v>8.7432810473644995</c:v>
                </c:pt>
                <c:pt idx="75">
                  <c:v>8.7453372520789703</c:v>
                </c:pt>
                <c:pt idx="76">
                  <c:v>8.7489396448208101</c:v>
                </c:pt>
                <c:pt idx="77">
                  <c:v>8.7688870671264993</c:v>
                </c:pt>
                <c:pt idx="78">
                  <c:v>8.7730125396788292</c:v>
                </c:pt>
                <c:pt idx="79">
                  <c:v>8.7739328923810103</c:v>
                </c:pt>
                <c:pt idx="80">
                  <c:v>8.7783335378311698</c:v>
                </c:pt>
                <c:pt idx="81">
                  <c:v>8.7874346572768207</c:v>
                </c:pt>
                <c:pt idx="82">
                  <c:v>8.7878214345739991</c:v>
                </c:pt>
                <c:pt idx="83">
                  <c:v>8.7889489389286304</c:v>
                </c:pt>
                <c:pt idx="84">
                  <c:v>8.7935761403615</c:v>
                </c:pt>
                <c:pt idx="85">
                  <c:v>8.8046245543401103</c:v>
                </c:pt>
                <c:pt idx="86">
                  <c:v>8.8107474111583493</c:v>
                </c:pt>
                <c:pt idx="87">
                  <c:v>8.8163349258634298</c:v>
                </c:pt>
                <c:pt idx="88">
                  <c:v>8.8216664883918305</c:v>
                </c:pt>
                <c:pt idx="89">
                  <c:v>8.8410315840277693</c:v>
                </c:pt>
                <c:pt idx="90">
                  <c:v>8.8449669425250992</c:v>
                </c:pt>
                <c:pt idx="91">
                  <c:v>8.8471027498977701</c:v>
                </c:pt>
                <c:pt idx="92">
                  <c:v>8.8512083532340604</c:v>
                </c:pt>
                <c:pt idx="93">
                  <c:v>8.8571184325289494</c:v>
                </c:pt>
                <c:pt idx="94">
                  <c:v>8.8625318024321604</c:v>
                </c:pt>
                <c:pt idx="95">
                  <c:v>8.8626087560682301</c:v>
                </c:pt>
                <c:pt idx="96">
                  <c:v>8.8762771929652793</c:v>
                </c:pt>
                <c:pt idx="97">
                  <c:v>8.8847579578528002</c:v>
                </c:pt>
                <c:pt idx="98">
                  <c:v>8.8874561390072397</c:v>
                </c:pt>
                <c:pt idx="99">
                  <c:v>8.8882860616029404</c:v>
                </c:pt>
                <c:pt idx="100">
                  <c:v>8.8895767673600599</c:v>
                </c:pt>
                <c:pt idx="101">
                  <c:v>8.8924816951648893</c:v>
                </c:pt>
                <c:pt idx="102">
                  <c:v>8.9030808318415993</c:v>
                </c:pt>
                <c:pt idx="103">
                  <c:v>8.9135315098049599</c:v>
                </c:pt>
                <c:pt idx="104">
                  <c:v>8.9257539056016206</c:v>
                </c:pt>
                <c:pt idx="105">
                  <c:v>8.9322065808713198</c:v>
                </c:pt>
                <c:pt idx="106">
                  <c:v>8.9426914360619101</c:v>
                </c:pt>
                <c:pt idx="107">
                  <c:v>8.9470375922594592</c:v>
                </c:pt>
                <c:pt idx="108">
                  <c:v>8.9493939605319799</c:v>
                </c:pt>
                <c:pt idx="109">
                  <c:v>8.9505509269721006</c:v>
                </c:pt>
                <c:pt idx="110">
                  <c:v>8.9638681204234594</c:v>
                </c:pt>
                <c:pt idx="111">
                  <c:v>8.9654171692345201</c:v>
                </c:pt>
                <c:pt idx="112">
                  <c:v>8.9715042572783297</c:v>
                </c:pt>
                <c:pt idx="113">
                  <c:v>8.9864512145613293</c:v>
                </c:pt>
                <c:pt idx="114">
                  <c:v>8.9933596747062001</c:v>
                </c:pt>
                <c:pt idx="115">
                  <c:v>8.9963935297675199</c:v>
                </c:pt>
                <c:pt idx="116">
                  <c:v>9.0100695822494306</c:v>
                </c:pt>
                <c:pt idx="117">
                  <c:v>9.0122219129870107</c:v>
                </c:pt>
                <c:pt idx="118">
                  <c:v>9.0394674495670095</c:v>
                </c:pt>
                <c:pt idx="119">
                  <c:v>9.0557939863293804</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C75-431E-86D9-0FFF56E1608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Your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9.0843564280448401</c:v>
                </c:pt>
                <c:pt idx="121">
                  <c:v>9.1010742775605191</c:v>
                </c:pt>
                <c:pt idx="122">
                  <c:v>9.1413955416725496</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C75-431E-86D9-0FFF56E1608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Your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9.1617455269453707</c:v>
                </c:pt>
                <c:pt idx="124">
                  <c:v>9.3610604448751307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C75-431E-86D9-0FFF56E1608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Your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9.3449933278378197</c:v>
                </c:pt>
                <c:pt idx="126">
                  <c:v>9.3726143637942201</c:v>
                </c:pt>
                <c:pt idx="127">
                  <c:v>9.4108053966969507</c:v>
                </c:pt>
                <c:pt idx="128">
                  <c:v>9.4218634866939297</c:v>
                </c:pt>
                <c:pt idx="129">
                  <c:v>9.4358466411624402</c:v>
                </c:pt>
                <c:pt idx="130">
                  <c:v>9.4370394244106102</c:v>
                </c:pt>
                <c:pt idx="131">
                  <c:v>9.4482315427158294</c:v>
                </c:pt>
                <c:pt idx="132">
                  <c:v>9.4891450055341799</c:v>
                </c:pt>
                <c:pt idx="133">
                  <c:v>9.5389919622536095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C75-431E-86D9-0FFF56E1608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Your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8.8449669425250992</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C75-431E-86D9-0FFF56E1608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Royal Surrey NHS Foundation Trust</c:v>
                </c:pt>
                <c:pt idx="2">
                  <c:v>Oxford University Hospitals NHS Foundation Trust</c:v>
                </c:pt>
                <c:pt idx="3">
                  <c:v>Buckinghamshire Healthcare NHS Trust</c:v>
                </c:pt>
                <c:pt idx="4">
                  <c:v>Royal Berkshire NHS Foundation Trust</c:v>
                </c:pt>
              </c:strCache>
            </c:strRef>
          </c:cat>
          <c:val>
            <c:numRef>
              <c:f>Sheet1!$B$2:$B$6</c:f>
              <c:numCache>
                <c:formatCode>0.0</c:formatCode>
                <c:ptCount val="5"/>
                <c:pt idx="0">
                  <c:v>9.4</c:v>
                </c:pt>
                <c:pt idx="1">
                  <c:v>9.1</c:v>
                </c:pt>
                <c:pt idx="2">
                  <c:v>9</c:v>
                </c:pt>
                <c:pt idx="3">
                  <c:v>8.9</c:v>
                </c:pt>
                <c:pt idx="4">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AA5-4D03-9ADC-8195E60727B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Royal Surrey NHS Foundation Trust</c:v>
                </c:pt>
                <c:pt idx="2">
                  <c:v>Oxford University Hospitals NHS Foundation Trust</c:v>
                </c:pt>
                <c:pt idx="3">
                  <c:v>Buckinghamshire Healthcare NHS Trust</c:v>
                </c:pt>
                <c:pt idx="4">
                  <c:v>Royal Berkshire NHS Foundation Trust</c:v>
                </c:pt>
              </c:strCache>
            </c:strRef>
          </c:cat>
          <c:val>
            <c:numRef>
              <c:f>Sheet1!$C$2:$C$6</c:f>
              <c:numCache>
                <c:formatCode>0.0</c:formatCode>
                <c:ptCount val="5"/>
                <c:pt idx="0">
                  <c:v>0.59999999999999964</c:v>
                </c:pt>
                <c:pt idx="1">
                  <c:v>0.90000000000000036</c:v>
                </c:pt>
                <c:pt idx="2">
                  <c:v>1</c:v>
                </c:pt>
                <c:pt idx="3">
                  <c:v>1.0999999999999996</c:v>
                </c:pt>
                <c:pt idx="4">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AA5-4D03-9ADC-8195E60727B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Dartford and Gravesham NHS Trust</c:v>
                </c:pt>
                <c:pt idx="1">
                  <c:v>Medway NHS Foundation Trust</c:v>
                </c:pt>
                <c:pt idx="2">
                  <c:v>Isle of Wight NHS Trust</c:v>
                </c:pt>
                <c:pt idx="3">
                  <c:v>East Kent Hospitals University NHS Foundation Trust</c:v>
                </c:pt>
                <c:pt idx="4">
                  <c:v>Frimley Health NHS Foundation Trust</c:v>
                </c:pt>
              </c:strCache>
            </c:strRef>
          </c:cat>
          <c:val>
            <c:numRef>
              <c:f>Sheet1!$B$2:$B$6</c:f>
              <c:numCache>
                <c:formatCode>0.0</c:formatCode>
                <c:ptCount val="5"/>
                <c:pt idx="0">
                  <c:v>8.4</c:v>
                </c:pt>
                <c:pt idx="1">
                  <c:v>8.5</c:v>
                </c:pt>
                <c:pt idx="2">
                  <c:v>8.5</c:v>
                </c:pt>
                <c:pt idx="3">
                  <c:v>8.6</c:v>
                </c:pt>
                <c:pt idx="4">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89F-4DA2-BE6A-9768A4D4132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Dartford and Gravesham NHS Trust</c:v>
                </c:pt>
                <c:pt idx="1">
                  <c:v>Medway NHS Foundation Trust</c:v>
                </c:pt>
                <c:pt idx="2">
                  <c:v>Isle of Wight NHS Trust</c:v>
                </c:pt>
                <c:pt idx="3">
                  <c:v>East Kent Hospitals University NHS Foundation Trust</c:v>
                </c:pt>
                <c:pt idx="4">
                  <c:v>Frimley Health NHS Foundation Trust</c:v>
                </c:pt>
              </c:strCache>
            </c:strRef>
          </c:cat>
          <c:val>
            <c:numRef>
              <c:f>Sheet1!$C$2:$C$6</c:f>
              <c:numCache>
                <c:formatCode>0.0</c:formatCode>
                <c:ptCount val="5"/>
                <c:pt idx="0">
                  <c:v>1.5999999999999996</c:v>
                </c:pt>
                <c:pt idx="1">
                  <c:v>1.5</c:v>
                </c:pt>
                <c:pt idx="2">
                  <c:v>1.5</c:v>
                </c:pt>
                <c:pt idx="3">
                  <c:v>1.4000000000000004</c:v>
                </c:pt>
                <c:pt idx="4">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89F-4DA2-BE6A-9768A4D4132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7.8763290000000001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4F-4209-AD22-0B2462DE649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0.14931999999999945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4F-4209-AD22-0B2462DE649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0.22945999999999955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4F-4209-AD22-0B2462DE649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6.3971000000000444E-2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4F-4209-AD22-0B2462DE649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0.66785600000000045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4F-4209-AD22-0B2462DE649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6.3971000000000444E-2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4F-4209-AD22-0B2462DE649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0.22945999999999955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4F-4209-AD22-0B2462DE649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0.23803099999999944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4F-4209-AD22-0B2462DE649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8.8092229999999994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4F-4209-AD22-0B2462DE649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4F-4209-AD22-0B2462DE6492}"/>
              </c:ext>
            </c:extLst>
          </c:dPt>
          <c:xVal>
            <c:numRef>
              <c:f>Sheet1!$B$12</c:f>
              <c:numCache>
                <c:formatCode>0.000000</c:formatCode>
                <c:ptCount val="1"/>
                <c:pt idx="0">
                  <c:v>8.6530079999999998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4F-4209-AD22-0B2462DE6492}"/>
            </c:ext>
          </c:extLst>
        </c:ser>
        <c:ser>
          <c:idx val="9"/>
          <c:order val="10"/>
          <c:tx>
            <c:v>label</c:v>
          </c:tx>
          <c:spPr>
            <a:ln w="25400" cap="rnd">
              <a:noFill/>
              <a:round/>
            </a:ln>
            <a:effectLst/>
          </c:spPr>
          <c:marker>
            <c:symbol val="none"/>
          </c:marker>
          <c:dLbls>
            <c:dLbl>
              <c:idx val="0"/>
              <c:tx>
                <c:rich>
                  <a:bodyPr/>
                  <a:lstStyle/>
                  <a:p>
                    <a:r>
                      <a:rPr lang="en-GB" dirty="0"/>
                      <a:t>Q16. </a:t>
                    </a:r>
                    <a:r>
                      <a:rPr lang="en-GB" sz="900" b="0" i="0" u="none" strike="noStrike" baseline="0" dirty="0">
                        <a:effectLst/>
                      </a:rPr>
                      <a:t>When you asked doctors questions, did you get answers you could understand?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4F-4209-AD22-0B2462DE649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4F-4209-AD22-0B2462DE649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8.5348279999999992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FD-4CA2-A4A7-5E91547F69D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2.617200000000075E-2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FD-4CA2-A4A7-5E91547F69D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0.19351699999999994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FD-4CA2-A4A7-5E91547F69D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5.3950999999999638E-2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FD-4CA2-A4A7-5E91547F69D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0.56324200000000069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FD-4CA2-A4A7-5E91547F69D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5.3950999999999638E-2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FD-4CA2-A4A7-5E91547F69D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0.19351600000000069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FD-4CA2-A4A7-5E91547F69D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0.19485899999999923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FD-4CA2-A4A7-5E91547F69D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9.1367449999999995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FD-4CA2-A4A7-5E91547F69D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FD-4CA2-A4A7-5E91547F69DE}"/>
              </c:ext>
            </c:extLst>
          </c:dPt>
          <c:xVal>
            <c:numRef>
              <c:f>Sheet1!$B$12</c:f>
              <c:numCache>
                <c:formatCode>0.000000</c:formatCode>
                <c:ptCount val="1"/>
                <c:pt idx="0">
                  <c:v>9.0900890000000008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FD-4CA2-A4A7-5E91547F69DE}"/>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Q17. </a:t>
                    </a:r>
                    <a:r>
                      <a:rPr lang="en-GB" sz="900" b="0" i="0" u="none" strike="noStrike" baseline="0" dirty="0">
                        <a:effectLst/>
                      </a:rPr>
                      <a:t>Did you have confidence and trust in the doctors treating you?</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1CFD-4CA2-A4A7-5E91547F69D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FD-4CA2-A4A7-5E91547F69D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7.869353764125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E5B-4B2D-8C0C-602B15C531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E5B-4B2D-8C0C-602B15C531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0.18851223587500066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E5B-4B2D-8C0C-602B15C531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7.7814999999999301E-2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E5B-4B2D-8C0C-602B15C531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0.81237699999999968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E5B-4B2D-8C0C-602B15C531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7.7815000000001078E-2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E5B-4B2D-8C0C-602B15C531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0.27911399999999986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E5B-4B2D-8C0C-602B15C531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0.13236500000000007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E5B-4B2D-8C0C-602B15C531B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8.5889330000000008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E5B-4B2D-8C0C-602B15C531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E5B-4B2D-8C0C-602B15C531B8}"/>
              </c:ext>
            </c:extLst>
          </c:dPt>
          <c:xVal>
            <c:numRef>
              <c:f>Sheet1!$B$12</c:f>
              <c:numCache>
                <c:formatCode>0.000000</c:formatCode>
                <c:ptCount val="1"/>
                <c:pt idx="0">
                  <c:v>8.5418690000000002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E5B-4B2D-8C0C-602B15C531B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Q18. </a:t>
                    </a:r>
                    <a:r>
                      <a:rPr lang="en-GB" sz="900" b="0" i="0" u="none" strike="noStrike" baseline="0" dirty="0">
                        <a:effectLst/>
                      </a:rPr>
                      <a:t>When doctors spoke about your care in front of you, were you included in the conversation?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E5B-4B2D-8C0C-602B15C531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E5B-4B2D-8C0C-602B15C531B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020-4FF3-95EF-68BD909D9C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97B-4EB8-A12F-C96531A8A9A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336-4013-B587-EFC1A19894E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66288874176785E-2"/>
          <c:y val="3.4839129178888643E-2"/>
          <c:w val="0.91075844625805058"/>
          <c:h val="0.9251066288132868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5">
                  <a:lumMod val="50000"/>
                </a:schemeClr>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033-460F-A08C-6EB1C5C1F2D5}"/>
              </c:ext>
            </c:extLst>
          </c:dPt>
          <c:dPt>
            <c:idx val="2"/>
            <c:invertIfNegative val="0"/>
            <c:bubble3D val="0"/>
            <c:spPr>
              <a:solidFill>
                <a:srgbClr val="419999"/>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033-460F-A08C-6EB1C5C1F2D5}"/>
              </c:ext>
            </c:extLst>
          </c:dPt>
          <c:dLbls>
            <c:dLbl>
              <c:idx val="0"/>
              <c:layout>
                <c:manualLayout>
                  <c:x val="1.4624988396625138E-3"/>
                  <c:y val="1.1313567550906496E-2"/>
                </c:manualLayout>
              </c:layout>
              <c:dLblPos val="outEnd"/>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4-A033-460F-A08C-6EB1C5C1F2D5}"/>
                </c:ext>
              </c:extLst>
            </c:dLbl>
            <c:dLbl>
              <c:idx val="1"/>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033-460F-A08C-6EB1C5C1F2D5}"/>
                </c:ext>
              </c:extLst>
            </c:dLbl>
            <c:dLbl>
              <c:idx val="2"/>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033-460F-A08C-6EB1C5C1F2D5}"/>
                </c:ext>
              </c:extLst>
            </c:dLbl>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Intersex</c:v>
                </c:pt>
                <c:pt idx="1">
                  <c:v>Male</c:v>
                </c:pt>
                <c:pt idx="2">
                  <c:v>Female</c:v>
                </c:pt>
              </c:strCache>
            </c:strRef>
          </c:cat>
          <c:val>
            <c:numRef>
              <c:f>Sheet1!$B$2:$B$4</c:f>
              <c:numCache>
                <c:formatCode>0.000</c:formatCode>
                <c:ptCount val="3"/>
                <c:pt idx="0">
                  <c:v>0</c:v>
                </c:pt>
                <c:pt idx="1">
                  <c:v>44.801499999999997</c:v>
                </c:pt>
                <c:pt idx="2">
                  <c:v>54.820399999999999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033-460F-A08C-6EB1C5C1F2D5}"/>
            </c:ext>
          </c:extLst>
        </c:ser>
        <c:dLbls>
          <c:showLegendKey val="0"/>
          <c:showVal val="0"/>
          <c:showCatName val="0"/>
          <c:showSerName val="0"/>
          <c:showPercent val="0"/>
          <c:showBubbleSize val="0"/>
        </c:dLbls>
        <c:gapWidth val="15"/>
        <c:axId val="94859120"/>
        <c:axId val="94834800"/>
      </c:barChart>
      <c:catAx>
        <c:axId val="94859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834800"/>
        <c:crosses val="autoZero"/>
        <c:auto val="1"/>
        <c:lblAlgn val="ctr"/>
        <c:lblOffset val="100"/>
        <c:noMultiLvlLbl val="0"/>
      </c:catAx>
      <c:valAx>
        <c:axId val="94834800"/>
        <c:scaling>
          <c:orientation val="minMax"/>
        </c:scaling>
        <c:delete val="1"/>
        <c:axPos val="b"/>
        <c:numFmt formatCode="0.000" sourceLinked="1"/>
        <c:majorTickMark val="none"/>
        <c:minorTickMark val="none"/>
        <c:tickLblPos val="nextTo"/>
        <c:crossAx val="94859120"/>
        <c:crosses val="autoZero"/>
        <c:crossBetween val="between"/>
      </c:val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E1-4AFE-8985-A883F18F42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Your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Sheet1!$D$2:$D$138</c:f>
              <c:numCache>
                <c:formatCode>0.0</c:formatCode>
                <c:ptCount val="134"/>
                <c:pt idx="0">
                  <c:v>7.6281715629045799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D6-427A-B933-0E559F7D7E1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Your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Sheet1!$E$2:$E$138</c:f>
              <c:numCache>
                <c:formatCode>0.0</c:formatCode>
                <c:ptCount val="134"/>
                <c:pt idx="0">
                  <c:v>0</c:v>
                </c:pt>
                <c:pt idx="1">
                  <c:v>7.7258579578095103</c:v>
                </c:pt>
                <c:pt idx="2">
                  <c:v>7.7284523756474997</c:v>
                </c:pt>
                <c:pt idx="3">
                  <c:v>7.7984697513861896</c:v>
                </c:pt>
                <c:pt idx="4">
                  <c:v>7.8392717128848997</c:v>
                </c:pt>
                <c:pt idx="5">
                  <c:v>7.8566694590551398</c:v>
                </c:pt>
                <c:pt idx="6">
                  <c:v>7.8733909225437504</c:v>
                </c:pt>
                <c:pt idx="7">
                  <c:v>7.8908128387753802</c:v>
                </c:pt>
                <c:pt idx="8">
                  <c:v>7.9083549953324797</c:v>
                </c:pt>
                <c:pt idx="9">
                  <c:v>7.9198210773585203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D6-427A-B933-0E559F7D7E1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Your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0</c:v>
                </c:pt>
                <c:pt idx="8">
                  <c:v>0</c:v>
                </c:pt>
                <c:pt idx="9">
                  <c:v>0</c:v>
                </c:pt>
                <c:pt idx="10">
                  <c:v>7.9351865078073098</c:v>
                </c:pt>
                <c:pt idx="11">
                  <c:v>7.9678082628137599</c:v>
                </c:pt>
                <c:pt idx="12">
                  <c:v>8.0054942336526107</c:v>
                </c:pt>
                <c:pt idx="13">
                  <c:v>8.0105540680770098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D6-427A-B933-0E559F7D7E10}"/>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Your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8.0430488274876293</c:v>
                </c:pt>
                <c:pt idx="15">
                  <c:v>8.0557653731412806</c:v>
                </c:pt>
                <c:pt idx="16">
                  <c:v>8.0577323104818799</c:v>
                </c:pt>
                <c:pt idx="17">
                  <c:v>8.0661104609041807</c:v>
                </c:pt>
                <c:pt idx="18">
                  <c:v>8.0670900188943708</c:v>
                </c:pt>
                <c:pt idx="19">
                  <c:v>8.0685884443528497</c:v>
                </c:pt>
                <c:pt idx="20">
                  <c:v>8.09111467245455</c:v>
                </c:pt>
                <c:pt idx="21">
                  <c:v>8.1088443043567704</c:v>
                </c:pt>
                <c:pt idx="22">
                  <c:v>8.1160284895226695</c:v>
                </c:pt>
                <c:pt idx="23">
                  <c:v>8.1297313675146992</c:v>
                </c:pt>
                <c:pt idx="24">
                  <c:v>8.1375890623871392</c:v>
                </c:pt>
                <c:pt idx="25">
                  <c:v>8.1415620071789707</c:v>
                </c:pt>
                <c:pt idx="26">
                  <c:v>8.1429445183065496</c:v>
                </c:pt>
                <c:pt idx="27">
                  <c:v>8.16886856996007</c:v>
                </c:pt>
                <c:pt idx="28">
                  <c:v>8.1713213780925695</c:v>
                </c:pt>
                <c:pt idx="29">
                  <c:v>8.1808108845508407</c:v>
                </c:pt>
                <c:pt idx="30">
                  <c:v>8.1931593099862496</c:v>
                </c:pt>
                <c:pt idx="31">
                  <c:v>8.2000714357831992</c:v>
                </c:pt>
                <c:pt idx="32">
                  <c:v>8.2022977301820106</c:v>
                </c:pt>
                <c:pt idx="33">
                  <c:v>8.2114776484707601</c:v>
                </c:pt>
                <c:pt idx="34">
                  <c:v>8.21401725963924</c:v>
                </c:pt>
                <c:pt idx="35">
                  <c:v>8.2161006651357305</c:v>
                </c:pt>
                <c:pt idx="36">
                  <c:v>8.2219999924854594</c:v>
                </c:pt>
                <c:pt idx="37">
                  <c:v>8.2289899771910306</c:v>
                </c:pt>
                <c:pt idx="38">
                  <c:v>8.2486722359197699</c:v>
                </c:pt>
                <c:pt idx="39">
                  <c:v>8.25480062068271</c:v>
                </c:pt>
                <c:pt idx="40">
                  <c:v>8.2598920740200494</c:v>
                </c:pt>
                <c:pt idx="41">
                  <c:v>8.2696965571969905</c:v>
                </c:pt>
                <c:pt idx="42">
                  <c:v>8.2718523142166998</c:v>
                </c:pt>
                <c:pt idx="43">
                  <c:v>8.2718957826284498</c:v>
                </c:pt>
                <c:pt idx="44">
                  <c:v>8.2735444676354692</c:v>
                </c:pt>
                <c:pt idx="45">
                  <c:v>8.2842180696885706</c:v>
                </c:pt>
                <c:pt idx="46">
                  <c:v>8.3043407029008804</c:v>
                </c:pt>
                <c:pt idx="47">
                  <c:v>8.3051255583228194</c:v>
                </c:pt>
                <c:pt idx="48">
                  <c:v>8.3103523674339499</c:v>
                </c:pt>
                <c:pt idx="49">
                  <c:v>8.3112079435878705</c:v>
                </c:pt>
                <c:pt idx="50">
                  <c:v>8.3148243120465608</c:v>
                </c:pt>
                <c:pt idx="51">
                  <c:v>8.3172944778629994</c:v>
                </c:pt>
                <c:pt idx="52">
                  <c:v>8.3207234750116204</c:v>
                </c:pt>
                <c:pt idx="53">
                  <c:v>8.3261468373056502</c:v>
                </c:pt>
                <c:pt idx="54">
                  <c:v>8.3356032115581495</c:v>
                </c:pt>
                <c:pt idx="55">
                  <c:v>8.3419275670763895</c:v>
                </c:pt>
                <c:pt idx="56">
                  <c:v>8.3460795499833509</c:v>
                </c:pt>
                <c:pt idx="57">
                  <c:v>8.3496217147836003</c:v>
                </c:pt>
                <c:pt idx="58">
                  <c:v>8.3588513878327397</c:v>
                </c:pt>
                <c:pt idx="59">
                  <c:v>8.3600491250352995</c:v>
                </c:pt>
                <c:pt idx="60">
                  <c:v>8.3624936253721902</c:v>
                </c:pt>
                <c:pt idx="61">
                  <c:v>8.3641918633978598</c:v>
                </c:pt>
                <c:pt idx="62">
                  <c:v>8.3648651960357494</c:v>
                </c:pt>
                <c:pt idx="63">
                  <c:v>8.3932244670813994</c:v>
                </c:pt>
                <c:pt idx="64">
                  <c:v>8.39842464834061</c:v>
                </c:pt>
                <c:pt idx="65">
                  <c:v>8.4004899570586407</c:v>
                </c:pt>
                <c:pt idx="66">
                  <c:v>8.4034216896263203</c:v>
                </c:pt>
                <c:pt idx="67">
                  <c:v>8.4051785820717697</c:v>
                </c:pt>
                <c:pt idx="68">
                  <c:v>8.4080026998005994</c:v>
                </c:pt>
                <c:pt idx="69">
                  <c:v>8.4111998209241197</c:v>
                </c:pt>
                <c:pt idx="70">
                  <c:v>8.4122227393157694</c:v>
                </c:pt>
                <c:pt idx="71">
                  <c:v>8.4152897255610792</c:v>
                </c:pt>
                <c:pt idx="72">
                  <c:v>8.4277288049207097</c:v>
                </c:pt>
                <c:pt idx="73">
                  <c:v>8.4356060069109393</c:v>
                </c:pt>
                <c:pt idx="74">
                  <c:v>8.4380109120411593</c:v>
                </c:pt>
                <c:pt idx="75">
                  <c:v>8.4392856406467605</c:v>
                </c:pt>
                <c:pt idx="76">
                  <c:v>8.4458413870603408</c:v>
                </c:pt>
                <c:pt idx="77">
                  <c:v>8.4479037677819608</c:v>
                </c:pt>
                <c:pt idx="78">
                  <c:v>8.4501733283779892</c:v>
                </c:pt>
                <c:pt idx="79">
                  <c:v>8.4525725572040304</c:v>
                </c:pt>
                <c:pt idx="80">
                  <c:v>8.4578362205546807</c:v>
                </c:pt>
                <c:pt idx="81">
                  <c:v>8.4588564713151797</c:v>
                </c:pt>
                <c:pt idx="82">
                  <c:v>8.4776546134538702</c:v>
                </c:pt>
                <c:pt idx="83">
                  <c:v>8.4800642482045703</c:v>
                </c:pt>
                <c:pt idx="84">
                  <c:v>8.4845720679272603</c:v>
                </c:pt>
                <c:pt idx="85">
                  <c:v>8.4986513688520304</c:v>
                </c:pt>
                <c:pt idx="86">
                  <c:v>8.5157319833487595</c:v>
                </c:pt>
                <c:pt idx="87">
                  <c:v>8.5185664909789605</c:v>
                </c:pt>
                <c:pt idx="88">
                  <c:v>8.5230940783083895</c:v>
                </c:pt>
                <c:pt idx="89">
                  <c:v>8.5320670670728607</c:v>
                </c:pt>
                <c:pt idx="90">
                  <c:v>8.5322904349813502</c:v>
                </c:pt>
                <c:pt idx="91">
                  <c:v>8.5389795396351094</c:v>
                </c:pt>
                <c:pt idx="92">
                  <c:v>8.5405061162765694</c:v>
                </c:pt>
                <c:pt idx="93">
                  <c:v>8.5417259211585908</c:v>
                </c:pt>
                <c:pt idx="94">
                  <c:v>8.5447780252538799</c:v>
                </c:pt>
                <c:pt idx="95">
                  <c:v>8.5450821837467199</c:v>
                </c:pt>
                <c:pt idx="96">
                  <c:v>8.5574199452645292</c:v>
                </c:pt>
                <c:pt idx="97">
                  <c:v>8.5612566274516499</c:v>
                </c:pt>
                <c:pt idx="98">
                  <c:v>8.5616084604407501</c:v>
                </c:pt>
                <c:pt idx="99">
                  <c:v>8.5655753596548205</c:v>
                </c:pt>
                <c:pt idx="100">
                  <c:v>8.5690497486616408</c:v>
                </c:pt>
                <c:pt idx="101">
                  <c:v>8.5715979163622507</c:v>
                </c:pt>
                <c:pt idx="102">
                  <c:v>8.5737447698634401</c:v>
                </c:pt>
                <c:pt idx="103">
                  <c:v>8.5838965729906906</c:v>
                </c:pt>
                <c:pt idx="104">
                  <c:v>8.5849252296677605</c:v>
                </c:pt>
                <c:pt idx="105">
                  <c:v>8.5891720510071394</c:v>
                </c:pt>
                <c:pt idx="106">
                  <c:v>8.5995854615547902</c:v>
                </c:pt>
                <c:pt idx="107">
                  <c:v>8.6149283813551598</c:v>
                </c:pt>
                <c:pt idx="108">
                  <c:v>8.6263041388311397</c:v>
                </c:pt>
                <c:pt idx="109">
                  <c:v>8.6372179208333595</c:v>
                </c:pt>
                <c:pt idx="110">
                  <c:v>8.6378371547364292</c:v>
                </c:pt>
                <c:pt idx="111">
                  <c:v>8.6477555120375609</c:v>
                </c:pt>
                <c:pt idx="112">
                  <c:v>8.6485284779288705</c:v>
                </c:pt>
                <c:pt idx="113">
                  <c:v>8.6544991324796108</c:v>
                </c:pt>
                <c:pt idx="114">
                  <c:v>8.6762092316985093</c:v>
                </c:pt>
                <c:pt idx="115">
                  <c:v>8.6876649264608794</c:v>
                </c:pt>
                <c:pt idx="116">
                  <c:v>8.6961748202704197</c:v>
                </c:pt>
                <c:pt idx="117">
                  <c:v>8.6992466122596195</c:v>
                </c:pt>
                <c:pt idx="118">
                  <c:v>8.7060856481495197</c:v>
                </c:pt>
                <c:pt idx="119">
                  <c:v>8.7063270066483796</c:v>
                </c:pt>
                <c:pt idx="120">
                  <c:v>8.7165969389813398</c:v>
                </c:pt>
                <c:pt idx="121">
                  <c:v>8.7418330602361802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D6-427A-B933-0E559F7D7E1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Your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8.7686322988831193</c:v>
                </c:pt>
                <c:pt idx="123">
                  <c:v>8.7836081804778594</c:v>
                </c:pt>
                <c:pt idx="124">
                  <c:v>8.8137571615297006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D6-427A-B933-0E559F7D7E1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Your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8.9518763148650198</c:v>
                </c:pt>
                <c:pt idx="126">
                  <c:v>8.9645748568964692</c:v>
                </c:pt>
                <c:pt idx="127">
                  <c:v>8.9816865976008593</c:v>
                </c:pt>
                <c:pt idx="128">
                  <c:v>9.0833430657650798</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D6-427A-B933-0E559F7D7E1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Your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9.0582175524666102</c:v>
                </c:pt>
                <c:pt idx="130">
                  <c:v>9.2378127843995905</c:v>
                </c:pt>
                <c:pt idx="131">
                  <c:v>9.2474339748003498</c:v>
                </c:pt>
                <c:pt idx="132">
                  <c:v>9.3583717772294293</c:v>
                </c:pt>
                <c:pt idx="133">
                  <c:v>9.4604523631273896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D6-427A-B933-0E559F7D7E10}"/>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Your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8.4392856406467605</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D6-427A-B933-0E559F7D7E10}"/>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Royal Surrey NHS Foundation Trust</c:v>
                </c:pt>
                <c:pt idx="2">
                  <c:v>Hampshire Hospitals NHS Foundation Trust</c:v>
                </c:pt>
                <c:pt idx="3">
                  <c:v>Oxford University Hospitals NHS Foundation Trust</c:v>
                </c:pt>
                <c:pt idx="4">
                  <c:v>Buckinghamshire Healthcare NHS Trust</c:v>
                </c:pt>
              </c:strCache>
            </c:strRef>
          </c:cat>
          <c:val>
            <c:numRef>
              <c:f>Sheet1!$B$2:$B$6</c:f>
              <c:numCache>
                <c:formatCode>0.0</c:formatCode>
                <c:ptCount val="5"/>
                <c:pt idx="0">
                  <c:v>9.5</c:v>
                </c:pt>
                <c:pt idx="1">
                  <c:v>8.6999999999999993</c:v>
                </c:pt>
                <c:pt idx="2">
                  <c:v>8.6</c:v>
                </c:pt>
                <c:pt idx="3">
                  <c:v>8.6</c:v>
                </c:pt>
                <c:pt idx="4">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1D0-4CA5-B6E0-BECA335DD62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Royal Surrey NHS Foundation Trust</c:v>
                </c:pt>
                <c:pt idx="2">
                  <c:v>Hampshire Hospitals NHS Foundation Trust</c:v>
                </c:pt>
                <c:pt idx="3">
                  <c:v>Oxford University Hospitals NHS Foundation Trust</c:v>
                </c:pt>
                <c:pt idx="4">
                  <c:v>Buckinghamshire Healthcare NHS Trust</c:v>
                </c:pt>
              </c:strCache>
            </c:strRef>
          </c:cat>
          <c:val>
            <c:numRef>
              <c:f>Sheet1!$C$2:$C$6</c:f>
              <c:numCache>
                <c:formatCode>0.0</c:formatCode>
                <c:ptCount val="5"/>
                <c:pt idx="0">
                  <c:v>0.5</c:v>
                </c:pt>
                <c:pt idx="1">
                  <c:v>1.3000000000000007</c:v>
                </c:pt>
                <c:pt idx="2">
                  <c:v>1.4000000000000004</c:v>
                </c:pt>
                <c:pt idx="3">
                  <c:v>1.4000000000000004</c:v>
                </c:pt>
                <c:pt idx="4">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1D0-4CA5-B6E0-BECA335DD62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Medway NHS Foundation Trust</c:v>
                </c:pt>
                <c:pt idx="1">
                  <c:v>Dartford and Gravesham NHS Trust</c:v>
                </c:pt>
                <c:pt idx="2">
                  <c:v>East Kent Hospitals University NHS Foundation Trust</c:v>
                </c:pt>
                <c:pt idx="3">
                  <c:v>Portsmouth Hospitals University NHS Trust</c:v>
                </c:pt>
                <c:pt idx="4">
                  <c:v>Frimley Health NHS Foundation Trust</c:v>
                </c:pt>
              </c:strCache>
            </c:strRef>
          </c:cat>
          <c:val>
            <c:numRef>
              <c:f>Sheet1!$B$2:$B$6</c:f>
              <c:numCache>
                <c:formatCode>0.0</c:formatCode>
                <c:ptCount val="5"/>
                <c:pt idx="0">
                  <c:v>7.8</c:v>
                </c:pt>
                <c:pt idx="1">
                  <c:v>8</c:v>
                </c:pt>
                <c:pt idx="2">
                  <c:v>8.1999999999999993</c:v>
                </c:pt>
                <c:pt idx="3">
                  <c:v>8.1999999999999993</c:v>
                </c:pt>
                <c:pt idx="4">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E6C-4996-8BD0-AE0E6126191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Medway NHS Foundation Trust</c:v>
                </c:pt>
                <c:pt idx="1">
                  <c:v>Dartford and Gravesham NHS Trust</c:v>
                </c:pt>
                <c:pt idx="2">
                  <c:v>East Kent Hospitals University NHS Foundation Trust</c:v>
                </c:pt>
                <c:pt idx="3">
                  <c:v>Portsmouth Hospitals University NHS Trust</c:v>
                </c:pt>
                <c:pt idx="4">
                  <c:v>Frimley Health NHS Foundation Trust</c:v>
                </c:pt>
              </c:strCache>
            </c:strRef>
          </c:cat>
          <c:val>
            <c:numRef>
              <c:f>Sheet1!$C$2:$C$6</c:f>
              <c:numCache>
                <c:formatCode>0.0</c:formatCode>
                <c:ptCount val="5"/>
                <c:pt idx="0">
                  <c:v>2.2000000000000002</c:v>
                </c:pt>
                <c:pt idx="1">
                  <c:v>2</c:v>
                </c:pt>
                <c:pt idx="2">
                  <c:v>1.8000000000000007</c:v>
                </c:pt>
                <c:pt idx="3">
                  <c:v>1.8000000000000007</c:v>
                </c:pt>
                <c:pt idx="4">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E6C-4996-8BD0-AE0E6126191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7.8168629999999997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A8C-417F-9188-E5D169AA581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0.16198099999999993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A8C-417F-9188-E5D169AA581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0.26926400000000061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A8C-417F-9188-E5D169AA581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7.5068999999999164E-2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A8C-417F-9188-E5D169AA581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0.78370600000000046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A8C-417F-9188-E5D169AA581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7.5069000000000941E-2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A8C-417F-9188-E5D169AA581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0.2692629999999987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A8C-417F-9188-E5D169AA581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0.2153520000000011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A8C-417F-9188-E5D169AA581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8.4836329999999993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A8C-417F-9188-E5D169AA581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A8C-417F-9188-E5D169AA5816}"/>
              </c:ext>
            </c:extLst>
          </c:dPt>
          <c:xVal>
            <c:numRef>
              <c:f>Sheet1!$B$12</c:f>
              <c:numCache>
                <c:formatCode>0.000000</c:formatCode>
                <c:ptCount val="1"/>
                <c:pt idx="0">
                  <c:v>8.7150300000000005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A8C-417F-9188-E5D169AA5816}"/>
            </c:ext>
          </c:extLst>
        </c:ser>
        <c:ser>
          <c:idx val="9"/>
          <c:order val="10"/>
          <c:tx>
            <c:v>label</c:v>
          </c:tx>
          <c:spPr>
            <a:ln w="25400" cap="rnd">
              <a:noFill/>
              <a:round/>
            </a:ln>
            <a:effectLst/>
          </c:spPr>
          <c:marker>
            <c:symbol val="none"/>
          </c:marker>
          <c:dLbls>
            <c:dLbl>
              <c:idx val="0"/>
              <c:tx>
                <c:rich>
                  <a:bodyPr/>
                  <a:lstStyle/>
                  <a:p>
                    <a:r>
                      <a:rPr lang="en-GB" dirty="0"/>
                      <a:t>Q19. When you asked nurses questions, did you get answers you could understand?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6A8C-417F-9188-E5D169AA581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A8C-417F-9188-E5D169AA581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8.2417689999999997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8CC-45B6-B791-92ED0A9825B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7.4333000000001093E-2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8CC-45B6-B791-92ED0A9825B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0.23464299999999838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8CC-45B6-B791-92ED0A9825B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6.5417000000000058E-2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8CC-45B6-B791-92ED0A9825B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0.68294100000000135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8CC-45B6-B791-92ED0A9825B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6.5417000000000058E-2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8CC-45B6-B791-92ED0A9825B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0.23464300000000016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8CC-45B6-B791-92ED0A9825B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3.0416999999999916E-2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8CC-45B6-B791-92ED0A9825B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8.9377589999999998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8CC-45B6-B791-92ED0A9825B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8CC-45B6-B791-92ED0A9825B1}"/>
              </c:ext>
            </c:extLst>
          </c:dPt>
          <c:xVal>
            <c:numRef>
              <c:f>Sheet1!$B$12</c:f>
              <c:numCache>
                <c:formatCode>0.000000</c:formatCode>
                <c:ptCount val="1"/>
                <c:pt idx="0">
                  <c:v>8.9576329999999995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8CC-45B6-B791-92ED0A9825B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Q20. Did you have confidence and trust in the nurses treating you?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B8CC-45B6-B791-92ED0A9825B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8CC-45B6-B791-92ED0A9825B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7.6806049999999999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DC7-4FB6-8481-443F14CB810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0.129556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DC7-4FB6-8481-443F14CB810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0.28810100000000016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DC7-4FB6-8481-443F14CB810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8.0320999999999643E-2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DC7-4FB6-8481-443F14CB810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0.838534000000001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DC7-4FB6-8481-443F14CB810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8.0319999999998615E-2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DC7-4FB6-8481-443F14CB810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0.28810100000000105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DC7-4FB6-8481-443F14CB810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0.10008700000000026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DC7-4FB6-8481-443F14CB810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8.5945330000000002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DC7-4FB6-8481-443F14CB810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DC7-4FB6-8481-443F14CB8106}"/>
              </c:ext>
            </c:extLst>
          </c:dPt>
          <c:xVal>
            <c:numRef>
              <c:f>Sheet1!$B$12</c:f>
              <c:numCache>
                <c:formatCode>0.000000</c:formatCode>
                <c:ptCount val="1"/>
                <c:pt idx="0">
                  <c:v>8.5978499999999993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DC7-4FB6-8481-443F14CB810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 When nurses spoke about your care in front of you, were you included in the conversation?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7DC7-4FB6-8481-443F14CB810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DC7-4FB6-8481-443F14CB810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5.9219410000000003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869-42E4-B9B2-C89982DD9F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0.49420500000000001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869-42E4-B9B2-C89982DD9F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0.33680799999999955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869-42E4-B9B2-C89982DD9F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9.3899000000000399E-2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869-42E4-B9B2-C89982DD9F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0.98029600000000006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869-42E4-B9B2-C89982DD9F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9.3898999999999511E-2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869-42E4-B9B2-C89982DD9F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0.33680800000000044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869-42E4-B9B2-C89982DD9F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0.80218200000000017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869-42E4-B9B2-C89982DD9FB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7.7412169999999998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869-42E4-B9B2-C89982DD9F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869-42E4-B9B2-C89982DD9FBF}"/>
              </c:ext>
            </c:extLst>
          </c:dPt>
          <c:xVal>
            <c:numRef>
              <c:f>Sheet1!$B$12</c:f>
              <c:numCache>
                <c:formatCode>0.000000</c:formatCode>
                <c:ptCount val="1"/>
                <c:pt idx="0">
                  <c:v>7.3370009999999999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869-42E4-B9B2-C89982DD9FBF}"/>
            </c:ext>
          </c:extLst>
        </c:ser>
        <c:ser>
          <c:idx val="9"/>
          <c:order val="10"/>
          <c:tx>
            <c:v>label</c:v>
          </c:tx>
          <c:spPr>
            <a:ln w="25400" cap="rnd">
              <a:noFill/>
              <a:round/>
            </a:ln>
            <a:effectLst/>
          </c:spPr>
          <c:marker>
            <c:symbol val="none"/>
          </c:marker>
          <c:dLbls>
            <c:dLbl>
              <c:idx val="0"/>
              <c:layout>
                <c:manualLayout>
                  <c:x val="-0.21686171645348398"/>
                  <c:y val="-7.6949119020082009E-17"/>
                </c:manualLayout>
              </c:layout>
              <c:tx>
                <c:rich>
                  <a:bodyPr/>
                  <a:lstStyle/>
                  <a:p>
                    <a:r>
                      <a:rPr lang="en-GB" dirty="0"/>
                      <a:t>Q22. In your opinion, were there enough nurses on duty to care for you in hospital?</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869-42E4-B9B2-C89982DD9FB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869-42E4-B9B2-C89982DD9FB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349D-46E4-BD6C-0C40863B2E4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176-4C69-AC71-9EA41385327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EF-4AA3-8473-BF37CAFF4F5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F47-4BC9-B84C-6A9D2E2889AF}"/>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C02-4E17-8939-ABA0CDCB181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Your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7.2346217666009203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90-455B-BB13-21106C5DE21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Your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7.5057960723707797</c:v>
                </c:pt>
                <c:pt idx="2">
                  <c:v>7.5065133387334502</c:v>
                </c:pt>
                <c:pt idx="3">
                  <c:v>7.5163272841503597</c:v>
                </c:pt>
                <c:pt idx="4">
                  <c:v>7.5470788152906598</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90-455B-BB13-21106C5DE21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Your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7.5744478463657297</c:v>
                </c:pt>
                <c:pt idx="6">
                  <c:v>7.5818096266776296</c:v>
                </c:pt>
                <c:pt idx="7">
                  <c:v>7.5831982865893597</c:v>
                </c:pt>
                <c:pt idx="8">
                  <c:v>7.6115063350968004</c:v>
                </c:pt>
                <c:pt idx="9">
                  <c:v>7.62835212129903</c:v>
                </c:pt>
                <c:pt idx="10">
                  <c:v>7.6286601351701604</c:v>
                </c:pt>
                <c:pt idx="11">
                  <c:v>7.6324153560335102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90-455B-BB13-21106C5DE21E}"/>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Your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7.6407934761865599</c:v>
                </c:pt>
                <c:pt idx="13">
                  <c:v>7.6451990443302398</c:v>
                </c:pt>
                <c:pt idx="14">
                  <c:v>7.6457093895295296</c:v>
                </c:pt>
                <c:pt idx="15">
                  <c:v>7.6578596540780399</c:v>
                </c:pt>
                <c:pt idx="16">
                  <c:v>7.6655173846428504</c:v>
                </c:pt>
                <c:pt idx="17">
                  <c:v>7.6667919084007403</c:v>
                </c:pt>
                <c:pt idx="18">
                  <c:v>7.6918727865719898</c:v>
                </c:pt>
                <c:pt idx="19">
                  <c:v>7.7026781751145998</c:v>
                </c:pt>
                <c:pt idx="20">
                  <c:v>7.7357287258237797</c:v>
                </c:pt>
                <c:pt idx="21">
                  <c:v>7.7375812972245601</c:v>
                </c:pt>
                <c:pt idx="22">
                  <c:v>7.7422591210766898</c:v>
                </c:pt>
                <c:pt idx="23">
                  <c:v>7.7472940511824602</c:v>
                </c:pt>
                <c:pt idx="24">
                  <c:v>7.7504955745209099</c:v>
                </c:pt>
                <c:pt idx="25">
                  <c:v>7.7616161694873496</c:v>
                </c:pt>
                <c:pt idx="26">
                  <c:v>7.7645108991132901</c:v>
                </c:pt>
                <c:pt idx="27">
                  <c:v>7.7690356449319298</c:v>
                </c:pt>
                <c:pt idx="28">
                  <c:v>7.7715912740736899</c:v>
                </c:pt>
                <c:pt idx="29">
                  <c:v>7.7756270488565598</c:v>
                </c:pt>
                <c:pt idx="30">
                  <c:v>7.7767682255489099</c:v>
                </c:pt>
                <c:pt idx="31">
                  <c:v>7.7913422230568603</c:v>
                </c:pt>
                <c:pt idx="32">
                  <c:v>7.8065859819241403</c:v>
                </c:pt>
                <c:pt idx="33">
                  <c:v>7.8069742458523397</c:v>
                </c:pt>
                <c:pt idx="34">
                  <c:v>7.8155919576808</c:v>
                </c:pt>
                <c:pt idx="35">
                  <c:v>7.81657157415522</c:v>
                </c:pt>
                <c:pt idx="36">
                  <c:v>7.8301931248561596</c:v>
                </c:pt>
                <c:pt idx="37">
                  <c:v>7.8320675741336396</c:v>
                </c:pt>
                <c:pt idx="38">
                  <c:v>7.8337515216663096</c:v>
                </c:pt>
                <c:pt idx="39">
                  <c:v>7.8381420217417803</c:v>
                </c:pt>
                <c:pt idx="40">
                  <c:v>7.8385824591601097</c:v>
                </c:pt>
                <c:pt idx="41">
                  <c:v>7.8512936925935604</c:v>
                </c:pt>
                <c:pt idx="42">
                  <c:v>7.8543229342901197</c:v>
                </c:pt>
                <c:pt idx="43">
                  <c:v>7.86773357575386</c:v>
                </c:pt>
                <c:pt idx="44">
                  <c:v>7.8849790828598199</c:v>
                </c:pt>
                <c:pt idx="45">
                  <c:v>7.8874969155800096</c:v>
                </c:pt>
                <c:pt idx="46">
                  <c:v>7.8875485923242197</c:v>
                </c:pt>
                <c:pt idx="47">
                  <c:v>7.8880478837763199</c:v>
                </c:pt>
                <c:pt idx="48">
                  <c:v>7.8889254055349598</c:v>
                </c:pt>
                <c:pt idx="49">
                  <c:v>7.8900012197852103</c:v>
                </c:pt>
                <c:pt idx="50">
                  <c:v>7.8901258535593097</c:v>
                </c:pt>
                <c:pt idx="51">
                  <c:v>7.8902332691185899</c:v>
                </c:pt>
                <c:pt idx="52">
                  <c:v>7.8923272937455904</c:v>
                </c:pt>
                <c:pt idx="53">
                  <c:v>7.9129843125905399</c:v>
                </c:pt>
                <c:pt idx="54">
                  <c:v>7.9188198228641298</c:v>
                </c:pt>
                <c:pt idx="55">
                  <c:v>7.9272440232498598</c:v>
                </c:pt>
                <c:pt idx="56">
                  <c:v>7.9281846269200802</c:v>
                </c:pt>
                <c:pt idx="57">
                  <c:v>7.9284313723302002</c:v>
                </c:pt>
                <c:pt idx="58">
                  <c:v>7.9339330478377503</c:v>
                </c:pt>
                <c:pt idx="59">
                  <c:v>7.9393095815075796</c:v>
                </c:pt>
                <c:pt idx="60">
                  <c:v>7.9432813131145803</c:v>
                </c:pt>
                <c:pt idx="61">
                  <c:v>7.94342911438273</c:v>
                </c:pt>
                <c:pt idx="62">
                  <c:v>7.9451730984413604</c:v>
                </c:pt>
                <c:pt idx="63">
                  <c:v>7.9463623388107703</c:v>
                </c:pt>
                <c:pt idx="64">
                  <c:v>7.9474129644971798</c:v>
                </c:pt>
                <c:pt idx="65">
                  <c:v>7.9501046998980396</c:v>
                </c:pt>
                <c:pt idx="66">
                  <c:v>7.9521523547167403</c:v>
                </c:pt>
                <c:pt idx="67">
                  <c:v>7.9604530078838698</c:v>
                </c:pt>
                <c:pt idx="68">
                  <c:v>7.9627907664872302</c:v>
                </c:pt>
                <c:pt idx="69">
                  <c:v>7.9671015154627796</c:v>
                </c:pt>
                <c:pt idx="70">
                  <c:v>7.9693776647183698</c:v>
                </c:pt>
                <c:pt idx="71">
                  <c:v>7.9719493729791902</c:v>
                </c:pt>
                <c:pt idx="72">
                  <c:v>7.9780701418955697</c:v>
                </c:pt>
                <c:pt idx="73">
                  <c:v>7.9782342049172001</c:v>
                </c:pt>
                <c:pt idx="74">
                  <c:v>8.0093242331998695</c:v>
                </c:pt>
                <c:pt idx="75">
                  <c:v>8.0135432648276996</c:v>
                </c:pt>
                <c:pt idx="76">
                  <c:v>8.0138328665581398</c:v>
                </c:pt>
                <c:pt idx="77">
                  <c:v>8.0159084513138108</c:v>
                </c:pt>
                <c:pt idx="78">
                  <c:v>8.0191283309246302</c:v>
                </c:pt>
                <c:pt idx="79">
                  <c:v>8.0204560804271008</c:v>
                </c:pt>
                <c:pt idx="80">
                  <c:v>8.0209895715028097</c:v>
                </c:pt>
                <c:pt idx="81">
                  <c:v>8.0215898484651493</c:v>
                </c:pt>
                <c:pt idx="82">
                  <c:v>8.0223226291431509</c:v>
                </c:pt>
                <c:pt idx="83">
                  <c:v>8.0324482152769292</c:v>
                </c:pt>
                <c:pt idx="84">
                  <c:v>8.0328424576678206</c:v>
                </c:pt>
                <c:pt idx="85">
                  <c:v>8.0345645518161604</c:v>
                </c:pt>
                <c:pt idx="86">
                  <c:v>8.0375903864105709</c:v>
                </c:pt>
                <c:pt idx="87">
                  <c:v>8.0383445437936292</c:v>
                </c:pt>
                <c:pt idx="88">
                  <c:v>8.0412082074952806</c:v>
                </c:pt>
                <c:pt idx="89">
                  <c:v>8.0484821907349193</c:v>
                </c:pt>
                <c:pt idx="90">
                  <c:v>8.0566200276415803</c:v>
                </c:pt>
                <c:pt idx="91">
                  <c:v>8.0622534024417298</c:v>
                </c:pt>
                <c:pt idx="92">
                  <c:v>8.0727013869375401</c:v>
                </c:pt>
                <c:pt idx="93">
                  <c:v>8.0749679356688393</c:v>
                </c:pt>
                <c:pt idx="94">
                  <c:v>8.0832296317457093</c:v>
                </c:pt>
                <c:pt idx="95">
                  <c:v>8.1054257518740993</c:v>
                </c:pt>
                <c:pt idx="96">
                  <c:v>8.1076470294120995</c:v>
                </c:pt>
                <c:pt idx="97">
                  <c:v>8.1083311249856997</c:v>
                </c:pt>
                <c:pt idx="98">
                  <c:v>8.1106100901460803</c:v>
                </c:pt>
                <c:pt idx="99">
                  <c:v>8.1173258639186194</c:v>
                </c:pt>
                <c:pt idx="100">
                  <c:v>8.1292414741733303</c:v>
                </c:pt>
                <c:pt idx="101">
                  <c:v>8.1393930036977995</c:v>
                </c:pt>
                <c:pt idx="102">
                  <c:v>8.1585587459516304</c:v>
                </c:pt>
                <c:pt idx="103">
                  <c:v>8.1665955617109791</c:v>
                </c:pt>
                <c:pt idx="104">
                  <c:v>8.1749731253394504</c:v>
                </c:pt>
                <c:pt idx="105">
                  <c:v>8.1757769578688499</c:v>
                </c:pt>
                <c:pt idx="106">
                  <c:v>8.1759948049344295</c:v>
                </c:pt>
                <c:pt idx="107">
                  <c:v>8.20530293624949</c:v>
                </c:pt>
                <c:pt idx="108">
                  <c:v>8.2156936327284704</c:v>
                </c:pt>
                <c:pt idx="109">
                  <c:v>8.2233085831761699</c:v>
                </c:pt>
                <c:pt idx="110">
                  <c:v>8.2258306947043707</c:v>
                </c:pt>
                <c:pt idx="111">
                  <c:v>8.2293133393744</c:v>
                </c:pt>
                <c:pt idx="112">
                  <c:v>8.2423159314017997</c:v>
                </c:pt>
                <c:pt idx="113">
                  <c:v>8.2609598478228197</c:v>
                </c:pt>
                <c:pt idx="114">
                  <c:v>8.28394040782449</c:v>
                </c:pt>
                <c:pt idx="115">
                  <c:v>8.2958512768531101</c:v>
                </c:pt>
                <c:pt idx="116">
                  <c:v>8.3132759908151996</c:v>
                </c:pt>
                <c:pt idx="117">
                  <c:v>8.33237933959869</c:v>
                </c:pt>
                <c:pt idx="118">
                  <c:v>8.3399675884957993</c:v>
                </c:pt>
                <c:pt idx="119">
                  <c:v>8.3407571503558806</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90-455B-BB13-21106C5DE21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Your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8.4073982508981793</c:v>
                </c:pt>
                <c:pt idx="121">
                  <c:v>8.40749641498555</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90-455B-BB13-21106C5DE21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Your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8.4334195439081903</c:v>
                </c:pt>
                <c:pt idx="123">
                  <c:v>8.5056764837746694</c:v>
                </c:pt>
                <c:pt idx="124">
                  <c:v>8.5947316398660494</c:v>
                </c:pt>
                <c:pt idx="125">
                  <c:v>8.6306585711747292</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90-455B-BB13-21106C5DE21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Your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8.6515379082318091</c:v>
                </c:pt>
                <c:pt idx="127">
                  <c:v>8.7214679115860694</c:v>
                </c:pt>
                <c:pt idx="128">
                  <c:v>8.7450587277939906</c:v>
                </c:pt>
                <c:pt idx="129">
                  <c:v>9.0134296908270493</c:v>
                </c:pt>
                <c:pt idx="130">
                  <c:v>9.06833266673293</c:v>
                </c:pt>
                <c:pt idx="131">
                  <c:v>9.1153048889514707</c:v>
                </c:pt>
                <c:pt idx="132">
                  <c:v>9.1257060292376799</c:v>
                </c:pt>
                <c:pt idx="133">
                  <c:v>9.1286904699901292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90-455B-BB13-21106C5DE21E}"/>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Your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7.9129843125905399</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90-455B-BB13-21106C5DE21E}"/>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Oxford University Hospitals NHS Foundation Trust</c:v>
                </c:pt>
                <c:pt idx="2">
                  <c:v>Maidstone and Tunbridge Wells NHS Trust</c:v>
                </c:pt>
                <c:pt idx="3">
                  <c:v>Royal Surrey NHS Foundation Trust</c:v>
                </c:pt>
                <c:pt idx="4">
                  <c:v>Buckinghamshire Healthcare NHS Trust</c:v>
                </c:pt>
              </c:strCache>
            </c:strRef>
          </c:cat>
          <c:val>
            <c:numRef>
              <c:f>Sheet1!$B$2:$B$6</c:f>
              <c:numCache>
                <c:formatCode>0.0</c:formatCode>
                <c:ptCount val="5"/>
                <c:pt idx="0">
                  <c:v>9.1</c:v>
                </c:pt>
                <c:pt idx="1">
                  <c:v>8.1999999999999993</c:v>
                </c:pt>
                <c:pt idx="2">
                  <c:v>8.1</c:v>
                </c:pt>
                <c:pt idx="3">
                  <c:v>8.1</c:v>
                </c:pt>
                <c:pt idx="4">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6D-4DE4-AA44-EC51D8FC102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Oxford University Hospitals NHS Foundation Trust</c:v>
                </c:pt>
                <c:pt idx="2">
                  <c:v>Maidstone and Tunbridge Wells NHS Trust</c:v>
                </c:pt>
                <c:pt idx="3">
                  <c:v>Royal Surrey NHS Foundation Trust</c:v>
                </c:pt>
                <c:pt idx="4">
                  <c:v>Buckinghamshire Healthcare NHS Trust</c:v>
                </c:pt>
              </c:strCache>
            </c:strRef>
          </c:cat>
          <c:val>
            <c:numRef>
              <c:f>Sheet1!$C$2:$C$6</c:f>
              <c:numCache>
                <c:formatCode>0.0</c:formatCode>
                <c:ptCount val="5"/>
                <c:pt idx="0">
                  <c:v>0.90000000000000036</c:v>
                </c:pt>
                <c:pt idx="1">
                  <c:v>1.8000000000000007</c:v>
                </c:pt>
                <c:pt idx="2">
                  <c:v>1.9000000000000004</c:v>
                </c:pt>
                <c:pt idx="3">
                  <c:v>1.9000000000000004</c:v>
                </c:pt>
                <c:pt idx="4">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6D-4DE4-AA44-EC51D8FC102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Dartford and Gravesham NHS Trust</c:v>
                </c:pt>
                <c:pt idx="1">
                  <c:v>Medway NHS Foundation Trust</c:v>
                </c:pt>
                <c:pt idx="2">
                  <c:v>East Kent Hospitals University NHS Foundation Trust</c:v>
                </c:pt>
                <c:pt idx="3">
                  <c:v>Ashford and St Peter's Hospitals NHS Foundation Trust</c:v>
                </c:pt>
                <c:pt idx="4">
                  <c:v>Portsmouth Hospitals University NHS Trust</c:v>
                </c:pt>
              </c:strCache>
            </c:strRef>
          </c:cat>
          <c:val>
            <c:numRef>
              <c:f>Sheet1!$B$2:$B$6</c:f>
              <c:numCache>
                <c:formatCode>0.0</c:formatCode>
                <c:ptCount val="5"/>
                <c:pt idx="0">
                  <c:v>7.6</c:v>
                </c:pt>
                <c:pt idx="1">
                  <c:v>7.6</c:v>
                </c:pt>
                <c:pt idx="2">
                  <c:v>7.8</c:v>
                </c:pt>
                <c:pt idx="3">
                  <c:v>7.8</c:v>
                </c:pt>
                <c:pt idx="4">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D4-4621-B7E7-FE124E08A58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Dartford and Gravesham NHS Trust</c:v>
                </c:pt>
                <c:pt idx="1">
                  <c:v>Medway NHS Foundation Trust</c:v>
                </c:pt>
                <c:pt idx="2">
                  <c:v>East Kent Hospitals University NHS Foundation Trust</c:v>
                </c:pt>
                <c:pt idx="3">
                  <c:v>Ashford and St Peter's Hospitals NHS Foundation Trust</c:v>
                </c:pt>
                <c:pt idx="4">
                  <c:v>Portsmouth Hospitals University NHS Trust</c:v>
                </c:pt>
              </c:strCache>
            </c:strRef>
          </c:cat>
          <c:val>
            <c:numRef>
              <c:f>Sheet1!$C$2:$C$6</c:f>
              <c:numCache>
                <c:formatCode>0.0</c:formatCode>
                <c:ptCount val="5"/>
                <c:pt idx="0">
                  <c:v>2.4000000000000004</c:v>
                </c:pt>
                <c:pt idx="1">
                  <c:v>2.4000000000000004</c:v>
                </c:pt>
                <c:pt idx="2">
                  <c:v>2.2000000000000002</c:v>
                </c:pt>
                <c:pt idx="3">
                  <c:v>2.2000000000000002</c:v>
                </c:pt>
                <c:pt idx="4">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D4-4621-B7E7-FE124E08A58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6.6778250000000003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0B-4878-9637-24339AA7D6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0.45349899999999987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0B-4878-9637-24339AA7D6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0.27177600000000002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0B-4878-9637-24339AA7D6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7.5769000000000197E-2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0B-4878-9637-24339AA7D6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0.79101699999999919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0B-4878-9637-24339AA7D6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7.5769000000001085E-2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0B-4878-9637-24339AA7D6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0.27177599999999913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0B-4878-9637-24339AA7D6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0.27426200000000023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0B-4878-9637-24339AA7D6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7.862444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0B-4878-9637-24339AA7D6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0B-4878-9637-24339AA7D663}"/>
              </c:ext>
            </c:extLst>
          </c:dPt>
          <c:xVal>
            <c:numRef>
              <c:f>Sheet1!$B$12</c:f>
              <c:numCache>
                <c:formatCode>0.000000</c:formatCode>
                <c:ptCount val="1"/>
                <c:pt idx="0">
                  <c:v>7.8743780000000001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0B-4878-9637-24339AA7D663}"/>
            </c:ext>
          </c:extLst>
        </c:ser>
        <c:ser>
          <c:idx val="9"/>
          <c:order val="10"/>
          <c:tx>
            <c:v>label</c:v>
          </c:tx>
          <c:spPr>
            <a:ln w="25400" cap="rnd">
              <a:noFill/>
              <a:round/>
            </a:ln>
            <a:effectLst/>
          </c:spPr>
          <c:marker>
            <c:symbol val="none"/>
          </c:marker>
          <c:dLbls>
            <c:dLbl>
              <c:idx val="0"/>
              <c:tx>
                <c:rich>
                  <a:bodyPr/>
                  <a:lstStyle/>
                  <a:p>
                    <a:r>
                      <a:rPr lang="en-GB" dirty="0"/>
                      <a:t>Q23. Thinking about your care and treatment, were you told something by a</a:t>
                    </a:r>
                    <a:r>
                      <a:rPr lang="en-GB" baseline="0" dirty="0"/>
                      <a:t> member of staff that was different to what you had been told by another member of staff?</a:t>
                    </a:r>
                    <a:r>
                      <a:rPr lang="en-GB" dirty="0"/>
                      <a:t>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0B-4878-9637-24339AA7D6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0B-4878-9637-24339AA7D6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6.3133342992705996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B44-454E-A8E3-268519799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B44-454E-A8E3-268519799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0.21018070072940009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B44-454E-A8E3-268519799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8.6145000000000138E-2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B44-454E-A8E3-268519799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0.89934500000000028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B44-454E-A8E3-268519799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8.6145000000000138E-2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B44-454E-A8E3-268519799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0.30899499999999946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B44-454E-A8E3-268519799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0.63902200000000065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B44-454E-A8E3-268519799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6.9372759999999998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B44-454E-A8E3-268519799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B44-454E-A8E3-268519799133}"/>
              </c:ext>
            </c:extLst>
          </c:dPt>
          <c:xVal>
            <c:numRef>
              <c:f>Sheet1!$B$12</c:f>
              <c:numCache>
                <c:formatCode>0.000000</c:formatCode>
                <c:ptCount val="1"/>
                <c:pt idx="0">
                  <c:v>7.0593329999999996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B44-454E-A8E3-268519799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Q24. To what extent did staff looking after you involve you in decisions about your care and treatment?</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B44-454E-A8E3-268519799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B44-454E-A8E3-268519799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8.2928405323962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080-40D9-B33D-ECF2A94A38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080-40D9-B33D-ECF2A94A38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0.14322646760379953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080-40D9-B33D-ECF2A94A38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6.1253000000000668E-2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080-40D9-B33D-ECF2A94A38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0.63947499999999913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080-40D9-B33D-ECF2A94A38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6.1253000000000668E-2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080-40D9-B33D-ECF2A94A38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0.21970899999999993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080-40D9-B33D-ECF2A94A38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0.29440600000000039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080-40D9-B33D-ECF2A94A383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8.7401610000000005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080-40D9-B33D-ECF2A94A38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080-40D9-B33D-ECF2A94A3831}"/>
              </c:ext>
            </c:extLst>
          </c:dPt>
          <c:xVal>
            <c:numRef>
              <c:f>Sheet1!$B$12</c:f>
              <c:numCache>
                <c:formatCode>0.000000</c:formatCode>
                <c:ptCount val="1"/>
                <c:pt idx="0">
                  <c:v>8.8170579999999994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080-40D9-B33D-ECF2A94A383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Q25 How much information about your condition or treatment was given to you?</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080-40D9-B33D-ECF2A94A383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080-40D9-B33D-ECF2A94A383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6.4119330000000003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D96-4DA3-8F49-67C23738A5F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0.19025999999999943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D96-4DA3-8F49-67C23738A5F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0.37540200000000024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D96-4DA3-8F49-67C23738A5F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0.10465899999999984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D96-4DA3-8F49-67C23738A5F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1.0926289999999996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D96-4DA3-8F49-67C23738A5F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0.10465899999999984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D96-4DA3-8F49-67C23738A5F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0.37540200000000112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D96-4DA3-8F49-67C23738A5F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0.57429999999999914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D96-4DA3-8F49-67C23738A5F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7.5367300000000004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D96-4DA3-8F49-67C23738A5F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D96-4DA3-8F49-67C23738A5F5}"/>
              </c:ext>
            </c:extLst>
          </c:dPt>
          <c:xVal>
            <c:numRef>
              <c:f>Sheet1!$B$12</c:f>
              <c:numCache>
                <c:formatCode>0.000000</c:formatCode>
                <c:ptCount val="1"/>
                <c:pt idx="0">
                  <c:v>7.6285689999999997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D96-4DA3-8F49-67C23738A5F5}"/>
            </c:ext>
          </c:extLst>
        </c:ser>
        <c:ser>
          <c:idx val="9"/>
          <c:order val="10"/>
          <c:tx>
            <c:v>label</c:v>
          </c:tx>
          <c:spPr>
            <a:ln w="25400" cap="rnd">
              <a:noFill/>
              <a:round/>
            </a:ln>
            <a:effectLst/>
          </c:spPr>
          <c:marker>
            <c:symbol val="none"/>
          </c:marker>
          <c:dLbls>
            <c:dLbl>
              <c:idx val="0"/>
              <c:tx>
                <c:rich>
                  <a:bodyPr/>
                  <a:lstStyle/>
                  <a:p>
                    <a:r>
                      <a:rPr lang="en-GB" dirty="0"/>
                      <a:t>Q26. Did</a:t>
                    </a:r>
                    <a:r>
                      <a:rPr lang="en-GB" baseline="0" dirty="0"/>
                      <a:t> you feel able to talk to members of hospital staff about your worries and fears?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D96-4DA3-8F49-67C23738A5F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D96-4DA3-8F49-67C23738A5F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5.2582149723846001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600-4E2C-BDD3-8E0AA603421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600-4E2C-BDD3-8E0AA603421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0.14992802761539981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600-4E2C-BDD3-8E0AA603421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0.1443500000000002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600-4E2C-BDD3-8E0AA603421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1.5069869999999996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600-4E2C-BDD3-8E0AA603421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0.1443500000000002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600-4E2C-BDD3-8E0AA603421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0.51776599999999995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600-4E2C-BDD3-8E0AA603421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1.5941170000000007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600-4E2C-BDD3-8E0AA603421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5.7340730000000004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600-4E2C-BDD3-8E0AA603421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600-4E2C-BDD3-8E0AA6034212}"/>
              </c:ext>
            </c:extLst>
          </c:dPt>
          <c:xVal>
            <c:numRef>
              <c:f>Sheet1!$B$12</c:f>
              <c:numCache>
                <c:formatCode>0.000000</c:formatCode>
                <c:ptCount val="1"/>
                <c:pt idx="0">
                  <c:v>6.3059859999999999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600-4E2C-BDD3-8E0AA6034212}"/>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Q27. Were you able to discuss your condition or treatment with hospital staff without being overhead?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C600-4E2C-BDD3-8E0AA603421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600-4E2C-BDD3-8E0AA603421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399112579586402E-2"/>
          <c:y val="0.14017880548238018"/>
          <c:w val="0.41045138558928662"/>
          <c:h val="0.78796669527569352"/>
        </c:manualLayout>
      </c:layout>
      <c:doughnutChart>
        <c:varyColors val="1"/>
        <c:ser>
          <c:idx val="0"/>
          <c:order val="0"/>
          <c:tx>
            <c:strRef>
              <c:f>Feuil1!$B$1</c:f>
              <c:strCache>
                <c:ptCount val="1"/>
                <c:pt idx="0">
                  <c:v>Percentage</c:v>
                </c:pt>
              </c:strCache>
            </c:strRef>
          </c:tx>
          <c:spPr>
            <a:ln>
              <a:noFill/>
            </a:ln>
          </c:spPr>
          <c:dPt>
            <c:idx val="0"/>
            <c:bubble3D val="0"/>
            <c:spPr>
              <a:solidFill>
                <a:srgbClr val="70AD47"/>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5F2-4490-B334-DA8A28D3CAB2}"/>
              </c:ext>
            </c:extLst>
          </c:dPt>
          <c:dPt>
            <c:idx val="1"/>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5F2-4490-B334-DA8A28D3CAB2}"/>
              </c:ext>
            </c:extLst>
          </c:dPt>
          <c:dPt>
            <c:idx val="2"/>
            <c:bubble3D val="0"/>
            <c:spPr>
              <a:solidFill>
                <a:sysClr val="window" lastClr="FFFFFF">
                  <a:lumMod val="50000"/>
                </a:sys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5F2-4490-B334-DA8A28D3CAB2}"/>
              </c:ext>
            </c:extLst>
          </c:dPt>
          <c:dPt>
            <c:idx val="3"/>
            <c:bubble3D val="0"/>
            <c:spPr>
              <a:solidFill>
                <a:srgbClr val="2F469C"/>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5F2-4490-B334-DA8A28D3CAB2}"/>
              </c:ext>
            </c:extLst>
          </c:dPt>
          <c:dLbls>
            <c:dLbl>
              <c:idx val="0"/>
              <c:layout>
                <c:manualLayout>
                  <c:x val="0.1360455961040731"/>
                  <c:y val="-0.1358586295954805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1-A5F2-4490-B334-DA8A28D3CAB2}"/>
                </c:ext>
              </c:extLst>
            </c:dLbl>
            <c:dLbl>
              <c:idx val="1"/>
              <c:layout>
                <c:manualLayout>
                  <c:x val="0.16542481414609542"/>
                  <c:y val="6.2591461412335417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3-A5F2-4490-B334-DA8A28D3CAB2}"/>
                </c:ext>
              </c:extLst>
            </c:dLbl>
            <c:dLbl>
              <c:idx val="2"/>
              <c:layout>
                <c:manualLayout>
                  <c:x val="0.10611442898809212"/>
                  <c:y val="0.2122976903028870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5-A5F2-4490-B334-DA8A28D3CAB2}"/>
                </c:ext>
              </c:extLst>
            </c:dLbl>
            <c:dLbl>
              <c:idx val="3"/>
              <c:layout>
                <c:manualLayout>
                  <c:x val="-9.3473585719402633E-2"/>
                  <c:y val="9.358407489465273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7-A5F2-4490-B334-DA8A28D3CAB2}"/>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Lst>
          </c:dLbls>
          <c:cat>
            <c:strRef>
              <c:f>Feuil1!$A$2:$A$5</c:f>
              <c:strCache>
                <c:ptCount val="4"/>
                <c:pt idx="0">
                  <c:v>16-35</c:v>
                </c:pt>
                <c:pt idx="1">
                  <c:v>36-50</c:v>
                </c:pt>
                <c:pt idx="2">
                  <c:v>51-65</c:v>
                </c:pt>
                <c:pt idx="3">
                  <c:v>66+</c:v>
                </c:pt>
              </c:strCache>
            </c:strRef>
          </c:cat>
          <c:val>
            <c:numRef>
              <c:f>Feuil1!$B$2:$B$5</c:f>
              <c:numCache>
                <c:formatCode>0.00"%"</c:formatCode>
                <c:ptCount val="4"/>
                <c:pt idx="0">
                  <c:v>5.1756000000000002</c:v>
                </c:pt>
                <c:pt idx="1">
                  <c:v>9.9815000000000005</c:v>
                </c:pt>
                <c:pt idx="2">
                  <c:v>26.6174</c:v>
                </c:pt>
                <c:pt idx="3">
                  <c:v>58.225499999999997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5F2-4490-B334-DA8A28D3CAB2}"/>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78014342000423975"/>
          <c:y val="0.12659381888438051"/>
          <c:w val="0.16679000884496462"/>
          <c:h val="0.74336620280039267"/>
        </c:manualLayout>
      </c:layout>
      <c:overlay val="0"/>
      <c:spPr>
        <a:noFill/>
        <a:ln>
          <a:solidFill>
            <a:srgbClr val="404B5B"/>
          </a:solid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B6D-405B-B770-D75748602B1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10-4E7C-8D01-AF5DD3B9B76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9.0448468312789991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30F-4961-A1FF-B0742AA7000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30F-4961-A1FF-B0742AA7000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0.12335816872100125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30F-4961-A1FF-B0742AA7000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3.8918999999999926E-2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30F-4961-A1FF-B0742AA7000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0.40630699999999997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30F-4961-A1FF-B0742AA7000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3.8918999999999926E-2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30F-4961-A1FF-B0742AA7000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0.13959799999999944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30F-4961-A1FF-B0742AA7000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0.15366299999999988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30F-4961-A1FF-B0742AA7000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9.350695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30F-4961-A1FF-B0742AA7000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30F-4961-A1FF-B0742AA70009}"/>
              </c:ext>
            </c:extLst>
          </c:dPt>
          <c:xVal>
            <c:numRef>
              <c:f>Sheet1!$B$12</c:f>
              <c:numCache>
                <c:formatCode>0.000000</c:formatCode>
                <c:ptCount val="1"/>
                <c:pt idx="0">
                  <c:v>9.4102779999999999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30F-4961-A1FF-B0742AA70009}"/>
            </c:ext>
          </c:extLst>
        </c:ser>
        <c:ser>
          <c:idx val="9"/>
          <c:order val="10"/>
          <c:tx>
            <c:v>label</c:v>
          </c:tx>
          <c:spPr>
            <a:ln w="25400" cap="rnd">
              <a:noFill/>
              <a:round/>
            </a:ln>
            <a:effectLst/>
          </c:spPr>
          <c:marker>
            <c:symbol val="none"/>
          </c:marker>
          <c:dLbls>
            <c:dLbl>
              <c:idx val="0"/>
              <c:tx>
                <c:rich>
                  <a:bodyPr/>
                  <a:lstStyle/>
                  <a:p>
                    <a:r>
                      <a:rPr lang="en-GB" dirty="0"/>
                      <a:t>Q28. Were</a:t>
                    </a:r>
                    <a:r>
                      <a:rPr lang="en-GB" baseline="0" dirty="0"/>
                      <a:t> you given enough privacy when being examined or treated?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E30F-4961-A1FF-B0742AA7000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30F-4961-A1FF-B0742AA7000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8.0675899999999992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A49-4F91-909C-846576EA814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0.27448300000000003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A49-4F91-909C-846576EA814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0.18375900000000023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A49-4F91-909C-846576EA814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5.1231000000001359E-2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A49-4F91-909C-846576EA814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0.53484099999999835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A49-4F91-909C-846576EA814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5.1231000000001359E-2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A49-4F91-909C-846576EA814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0.18375900000000023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A49-4F91-909C-846576EA814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0.26402699999999868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A49-4F91-909C-846576EA814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8.9328749999999992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A49-4F91-909C-846576EA814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A49-4F91-909C-846576EA8148}"/>
              </c:ext>
            </c:extLst>
          </c:dPt>
          <c:xVal>
            <c:numRef>
              <c:f>Sheet1!$B$12</c:f>
              <c:numCache>
                <c:formatCode>0.000000</c:formatCode>
                <c:ptCount val="1"/>
                <c:pt idx="0">
                  <c:v>8.8444839999999996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A49-4F91-909C-846576EA814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Q29. Do you think the hospital staff did everything they could to help control your pain?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A49-4F91-909C-846576EA814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A49-4F91-909C-846576EA814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7.3364060239353996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D32-449C-8744-7A66C6BD2F7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D32-449C-8744-7A66C6BD2F7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0.27427497606459994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D32-449C-8744-7A66C6BD2F7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8.5541000000000089E-2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D32-449C-8744-7A66C6BD2F7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0.89303799999999978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D32-449C-8744-7A66C6BD2F7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8.5541000000000977E-2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D32-449C-8744-7A66C6BD2F7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0.30682799999999943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D32-449C-8744-7A66C6BD2F7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0.45791799999999938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D32-449C-8744-7A66C6BD2F7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8.2096199999999993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D32-449C-8744-7A66C6BD2F7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D32-449C-8744-7A66C6BD2F73}"/>
              </c:ext>
            </c:extLst>
          </c:dPt>
          <c:xVal>
            <c:numRef>
              <c:f>Sheet1!$B$12</c:f>
              <c:numCache>
                <c:formatCode>0.000000</c:formatCode>
                <c:ptCount val="1"/>
                <c:pt idx="0">
                  <c:v>8.1427409999999991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D32-449C-8744-7A66C6BD2F7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Q30. Were you able to get a member of staff to help you when you needed attention?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D32-449C-8744-7A66C6BD2F7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D32-449C-8744-7A66C6BD2F7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951-4C35-AEFB-B2F3DBA4FFA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BD0-409D-8A8E-5D8F8FDB87B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B8-4C19-BFC2-B2FD6069068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2AC-47F2-8807-C0315544B21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Your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9BF-4BC3-B892-6C7684CD473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Your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Sheet1!$E$2:$E$138</c:f>
              <c:numCache>
                <c:formatCode>0.0</c:formatCode>
                <c:ptCount val="134"/>
                <c:pt idx="0">
                  <c:v>7.31828443241674</c:v>
                </c:pt>
                <c:pt idx="1">
                  <c:v>7.4969309317207999</c:v>
                </c:pt>
                <c:pt idx="2">
                  <c:v>7.5262075389938499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BF-4BC3-B892-6C7684CD473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Your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7.68075346005869</c:v>
                </c:pt>
                <c:pt idx="4">
                  <c:v>7.7058505745772301</c:v>
                </c:pt>
                <c:pt idx="5">
                  <c:v>7.7204231390066997</c:v>
                </c:pt>
                <c:pt idx="6">
                  <c:v>7.7291051237730901</c:v>
                </c:pt>
                <c:pt idx="7">
                  <c:v>7.72981064983958</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9BF-4BC3-B892-6C7684CD4739}"/>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Your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7.7752466678127696</c:v>
                </c:pt>
                <c:pt idx="9">
                  <c:v>7.7791274749821904</c:v>
                </c:pt>
                <c:pt idx="10">
                  <c:v>7.7800548372543501</c:v>
                </c:pt>
                <c:pt idx="11">
                  <c:v>7.7811064862291204</c:v>
                </c:pt>
                <c:pt idx="12">
                  <c:v>7.7815263224576201</c:v>
                </c:pt>
                <c:pt idx="13">
                  <c:v>7.7934044127727304</c:v>
                </c:pt>
                <c:pt idx="14">
                  <c:v>7.8239138208435701</c:v>
                </c:pt>
                <c:pt idx="15">
                  <c:v>7.8261655547013396</c:v>
                </c:pt>
                <c:pt idx="16">
                  <c:v>7.8456564176901402</c:v>
                </c:pt>
                <c:pt idx="17">
                  <c:v>7.8466602326931199</c:v>
                </c:pt>
                <c:pt idx="18">
                  <c:v>7.8470258373398201</c:v>
                </c:pt>
                <c:pt idx="19">
                  <c:v>7.8556509060719</c:v>
                </c:pt>
                <c:pt idx="20">
                  <c:v>7.8638982537673598</c:v>
                </c:pt>
                <c:pt idx="21">
                  <c:v>7.8661778970448903</c:v>
                </c:pt>
                <c:pt idx="22">
                  <c:v>7.8744538400321904</c:v>
                </c:pt>
                <c:pt idx="23">
                  <c:v>7.8870896988913497</c:v>
                </c:pt>
                <c:pt idx="24">
                  <c:v>7.88847505095573</c:v>
                </c:pt>
                <c:pt idx="25">
                  <c:v>7.8899144089774396</c:v>
                </c:pt>
                <c:pt idx="26">
                  <c:v>7.9045078894314198</c:v>
                </c:pt>
                <c:pt idx="27">
                  <c:v>7.9364738695408299</c:v>
                </c:pt>
                <c:pt idx="28">
                  <c:v>7.9374830639893599</c:v>
                </c:pt>
                <c:pt idx="29">
                  <c:v>7.9525692579558402</c:v>
                </c:pt>
                <c:pt idx="30">
                  <c:v>7.9547922946209697</c:v>
                </c:pt>
                <c:pt idx="31">
                  <c:v>7.9586361759075999</c:v>
                </c:pt>
                <c:pt idx="32">
                  <c:v>7.9685178643873904</c:v>
                </c:pt>
                <c:pt idx="33">
                  <c:v>7.9685995559805196</c:v>
                </c:pt>
                <c:pt idx="34">
                  <c:v>7.9708221338964798</c:v>
                </c:pt>
                <c:pt idx="35">
                  <c:v>7.9767744344410803</c:v>
                </c:pt>
                <c:pt idx="36">
                  <c:v>7.9775635716192603</c:v>
                </c:pt>
                <c:pt idx="37">
                  <c:v>7.9811759796461796</c:v>
                </c:pt>
                <c:pt idx="38">
                  <c:v>7.9947899197401799</c:v>
                </c:pt>
                <c:pt idx="39">
                  <c:v>8.0082588674830202</c:v>
                </c:pt>
                <c:pt idx="40">
                  <c:v>8.0150035237340997</c:v>
                </c:pt>
                <c:pt idx="41">
                  <c:v>8.0245597385618801</c:v>
                </c:pt>
                <c:pt idx="42">
                  <c:v>8.05421034663207</c:v>
                </c:pt>
                <c:pt idx="43">
                  <c:v>8.0556849595346893</c:v>
                </c:pt>
                <c:pt idx="44">
                  <c:v>8.0564245037668805</c:v>
                </c:pt>
                <c:pt idx="45">
                  <c:v>8.0610658149110304</c:v>
                </c:pt>
                <c:pt idx="46">
                  <c:v>8.0628960984777205</c:v>
                </c:pt>
                <c:pt idx="47">
                  <c:v>8.0696397454304591</c:v>
                </c:pt>
                <c:pt idx="48">
                  <c:v>8.0698379055432099</c:v>
                </c:pt>
                <c:pt idx="49">
                  <c:v>8.0753211744436406</c:v>
                </c:pt>
                <c:pt idx="50">
                  <c:v>8.07612059057114</c:v>
                </c:pt>
                <c:pt idx="51">
                  <c:v>8.0779249028028399</c:v>
                </c:pt>
                <c:pt idx="52">
                  <c:v>8.07808255583757</c:v>
                </c:pt>
                <c:pt idx="53">
                  <c:v>8.0857277127364906</c:v>
                </c:pt>
                <c:pt idx="54">
                  <c:v>8.08807640171241</c:v>
                </c:pt>
                <c:pt idx="55">
                  <c:v>8.0884882747488405</c:v>
                </c:pt>
                <c:pt idx="56">
                  <c:v>8.0889036026453596</c:v>
                </c:pt>
                <c:pt idx="57">
                  <c:v>8.0977578531419692</c:v>
                </c:pt>
                <c:pt idx="58">
                  <c:v>8.0978767580127204</c:v>
                </c:pt>
                <c:pt idx="59">
                  <c:v>8.1025963138569601</c:v>
                </c:pt>
                <c:pt idx="60">
                  <c:v>8.1028119232965903</c:v>
                </c:pt>
                <c:pt idx="61">
                  <c:v>8.1107955828576301</c:v>
                </c:pt>
                <c:pt idx="62">
                  <c:v>8.1124156634209594</c:v>
                </c:pt>
                <c:pt idx="63">
                  <c:v>8.1128464992462401</c:v>
                </c:pt>
                <c:pt idx="64">
                  <c:v>8.1138420833749798</c:v>
                </c:pt>
                <c:pt idx="65">
                  <c:v>8.1203081073599908</c:v>
                </c:pt>
                <c:pt idx="66">
                  <c:v>8.1227264598155493</c:v>
                </c:pt>
                <c:pt idx="67">
                  <c:v>8.1300221821777701</c:v>
                </c:pt>
                <c:pt idx="68">
                  <c:v>8.1304793912305797</c:v>
                </c:pt>
                <c:pt idx="69">
                  <c:v>8.1347043902005893</c:v>
                </c:pt>
                <c:pt idx="70">
                  <c:v>8.1557327212366495</c:v>
                </c:pt>
                <c:pt idx="71">
                  <c:v>8.1589793347045596</c:v>
                </c:pt>
                <c:pt idx="72">
                  <c:v>8.1630651868156594</c:v>
                </c:pt>
                <c:pt idx="73">
                  <c:v>8.1650123623493496</c:v>
                </c:pt>
                <c:pt idx="74">
                  <c:v>8.1651218490400304</c:v>
                </c:pt>
                <c:pt idx="75">
                  <c:v>8.1728540806614003</c:v>
                </c:pt>
                <c:pt idx="76">
                  <c:v>8.1752966665443196</c:v>
                </c:pt>
                <c:pt idx="77">
                  <c:v>8.1819685372069504</c:v>
                </c:pt>
                <c:pt idx="78">
                  <c:v>8.1875120199214209</c:v>
                </c:pt>
                <c:pt idx="79">
                  <c:v>8.1885087622536901</c:v>
                </c:pt>
                <c:pt idx="80">
                  <c:v>8.2045402082749206</c:v>
                </c:pt>
                <c:pt idx="81">
                  <c:v>8.2062907332870108</c:v>
                </c:pt>
                <c:pt idx="82">
                  <c:v>8.2109942243966803</c:v>
                </c:pt>
                <c:pt idx="83">
                  <c:v>8.2149286500524408</c:v>
                </c:pt>
                <c:pt idx="84">
                  <c:v>8.2155165495468498</c:v>
                </c:pt>
                <c:pt idx="85">
                  <c:v>8.2196720679348108</c:v>
                </c:pt>
                <c:pt idx="86">
                  <c:v>8.2370270798605603</c:v>
                </c:pt>
                <c:pt idx="87">
                  <c:v>8.2374783864438204</c:v>
                </c:pt>
                <c:pt idx="88">
                  <c:v>8.2452194026333405</c:v>
                </c:pt>
                <c:pt idx="89">
                  <c:v>8.2470250936150595</c:v>
                </c:pt>
                <c:pt idx="90">
                  <c:v>8.2479064248450698</c:v>
                </c:pt>
                <c:pt idx="91">
                  <c:v>8.2480577333369496</c:v>
                </c:pt>
                <c:pt idx="92">
                  <c:v>8.2566662783479892</c:v>
                </c:pt>
                <c:pt idx="93">
                  <c:v>8.2583167836229094</c:v>
                </c:pt>
                <c:pt idx="94">
                  <c:v>8.2759773624977004</c:v>
                </c:pt>
                <c:pt idx="95">
                  <c:v>8.2762516568212998</c:v>
                </c:pt>
                <c:pt idx="96">
                  <c:v>8.2792221709405496</c:v>
                </c:pt>
                <c:pt idx="97">
                  <c:v>8.2896773243352602</c:v>
                </c:pt>
                <c:pt idx="98">
                  <c:v>8.3044253151139102</c:v>
                </c:pt>
                <c:pt idx="99">
                  <c:v>8.3250064381249196</c:v>
                </c:pt>
                <c:pt idx="100">
                  <c:v>8.32702555125217</c:v>
                </c:pt>
                <c:pt idx="101">
                  <c:v>8.3389551428202608</c:v>
                </c:pt>
                <c:pt idx="102">
                  <c:v>8.3510574314666393</c:v>
                </c:pt>
                <c:pt idx="103">
                  <c:v>8.3615340021175708</c:v>
                </c:pt>
                <c:pt idx="104">
                  <c:v>8.3616838887822702</c:v>
                </c:pt>
                <c:pt idx="105">
                  <c:v>8.3653140606649998</c:v>
                </c:pt>
                <c:pt idx="106">
                  <c:v>8.37477130372395</c:v>
                </c:pt>
                <c:pt idx="107">
                  <c:v>8.3817802944746997</c:v>
                </c:pt>
                <c:pt idx="108">
                  <c:v>8.3822420908695996</c:v>
                </c:pt>
                <c:pt idx="109">
                  <c:v>8.3991499508225598</c:v>
                </c:pt>
                <c:pt idx="110">
                  <c:v>8.3993169466170894</c:v>
                </c:pt>
                <c:pt idx="111">
                  <c:v>8.4176443408867208</c:v>
                </c:pt>
                <c:pt idx="112">
                  <c:v>8.4250156511152294</c:v>
                </c:pt>
                <c:pt idx="113">
                  <c:v>8.4266847573558792</c:v>
                </c:pt>
                <c:pt idx="114">
                  <c:v>8.4310019925014004</c:v>
                </c:pt>
                <c:pt idx="115">
                  <c:v>8.4417150638963303</c:v>
                </c:pt>
                <c:pt idx="116">
                  <c:v>8.4470724258543992</c:v>
                </c:pt>
                <c:pt idx="117">
                  <c:v>8.4750406636645703</c:v>
                </c:pt>
                <c:pt idx="118">
                  <c:v>8.4766485710901005</c:v>
                </c:pt>
                <c:pt idx="119">
                  <c:v>8.4876854029883901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BF-4BC3-B892-6C7684CD473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Your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8.5212077151427206</c:v>
                </c:pt>
                <c:pt idx="121">
                  <c:v>8.5842426524536499</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9BF-4BC3-B892-6C7684CD473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Your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8.5428039967715392</c:v>
                </c:pt>
                <c:pt idx="123">
                  <c:v>8.5744100448782206</c:v>
                </c:pt>
                <c:pt idx="124">
                  <c:v>8.6481087444625295</c:v>
                </c:pt>
                <c:pt idx="125">
                  <c:v>8.6741511618019302</c:v>
                </c:pt>
                <c:pt idx="126">
                  <c:v>8.7003840053192807</c:v>
                </c:pt>
                <c:pt idx="127">
                  <c:v>8.7172556729902801</c:v>
                </c:pt>
                <c:pt idx="128">
                  <c:v>8.8060766611854309</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BF-4BC3-B892-6C7684CD473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Your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8.7652041771748195</c:v>
                </c:pt>
                <c:pt idx="130">
                  <c:v>8.8030232247520601</c:v>
                </c:pt>
                <c:pt idx="131">
                  <c:v>8.8471886142515501</c:v>
                </c:pt>
                <c:pt idx="132">
                  <c:v>8.8656264992890996</c:v>
                </c:pt>
                <c:pt idx="133">
                  <c:v>9.1931974882658096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9BF-4BC3-B892-6C7684CD4739}"/>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Your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7.8870896988913497</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BF-4BC3-B892-6C7684CD4739}"/>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58F-4815-9686-11D9496EE2F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Portsmouth Hospitals University NHS Trust</c:v>
                </c:pt>
                <c:pt idx="2">
                  <c:v>Buckinghamshire Healthcare NHS Trust</c:v>
                </c:pt>
                <c:pt idx="3">
                  <c:v>Maidstone and Tunbridge Wells NHS Trust</c:v>
                </c:pt>
                <c:pt idx="4">
                  <c:v>Hampshire Hospitals NHS Foundation Trust</c:v>
                </c:pt>
              </c:strCache>
            </c:strRef>
          </c:cat>
          <c:val>
            <c:numRef>
              <c:f>Sheet1!$B$2:$B$6</c:f>
              <c:numCache>
                <c:formatCode>0.0</c:formatCode>
                <c:ptCount val="5"/>
                <c:pt idx="0">
                  <c:v>8.6999999999999993</c:v>
                </c:pt>
                <c:pt idx="1">
                  <c:v>8.3000000000000007</c:v>
                </c:pt>
                <c:pt idx="2">
                  <c:v>8.3000000000000007</c:v>
                </c:pt>
                <c:pt idx="3">
                  <c:v>8.3000000000000007</c:v>
                </c:pt>
                <c:pt idx="4">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AE-409C-B770-887DB6D4565B}"/>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Portsmouth Hospitals University NHS Trust</c:v>
                </c:pt>
                <c:pt idx="2">
                  <c:v>Buckinghamshire Healthcare NHS Trust</c:v>
                </c:pt>
                <c:pt idx="3">
                  <c:v>Maidstone and Tunbridge Wells NHS Trust</c:v>
                </c:pt>
                <c:pt idx="4">
                  <c:v>Hampshire Hospitals NHS Foundation Trust</c:v>
                </c:pt>
              </c:strCache>
            </c:strRef>
          </c:cat>
          <c:val>
            <c:numRef>
              <c:f>Sheet1!$C$2:$C$6</c:f>
              <c:numCache>
                <c:formatCode>0.0</c:formatCode>
                <c:ptCount val="5"/>
                <c:pt idx="0">
                  <c:v>1.3000000000000007</c:v>
                </c:pt>
                <c:pt idx="1">
                  <c:v>1.6999999999999993</c:v>
                </c:pt>
                <c:pt idx="2">
                  <c:v>1.6999999999999993</c:v>
                </c:pt>
                <c:pt idx="3">
                  <c:v>1.6999999999999993</c:v>
                </c:pt>
                <c:pt idx="4">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AE-409C-B770-887DB6D4565B}"/>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Surrey and Sussex Healthcare NHS Trust</c:v>
                </c:pt>
                <c:pt idx="1">
                  <c:v>Dartford and Gravesham NHS Trust</c:v>
                </c:pt>
                <c:pt idx="2">
                  <c:v>Ashford and St Peter's Hospitals NHS Foundation Trust</c:v>
                </c:pt>
                <c:pt idx="3">
                  <c:v>Royal Berkshire NHS Foundation Trust</c:v>
                </c:pt>
                <c:pt idx="4">
                  <c:v>Frimley Health NHS Foundation Trust</c:v>
                </c:pt>
              </c:strCache>
            </c:strRef>
          </c:cat>
          <c:val>
            <c:numRef>
              <c:f>Sheet1!$B$2:$B$6</c:f>
              <c:numCache>
                <c:formatCode>0.0</c:formatCode>
                <c:ptCount val="5"/>
                <c:pt idx="0">
                  <c:v>7.7</c:v>
                </c:pt>
                <c:pt idx="1">
                  <c:v>7.7</c:v>
                </c:pt>
                <c:pt idx="2">
                  <c:v>7.8</c:v>
                </c:pt>
                <c:pt idx="3">
                  <c:v>7.9</c:v>
                </c:pt>
                <c:pt idx="4">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46C-41B7-BFC6-F8BACA210B27}"/>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Surrey and Sussex Healthcare NHS Trust</c:v>
                </c:pt>
                <c:pt idx="1">
                  <c:v>Dartford and Gravesham NHS Trust</c:v>
                </c:pt>
                <c:pt idx="2">
                  <c:v>Ashford and St Peter's Hospitals NHS Foundation Trust</c:v>
                </c:pt>
                <c:pt idx="3">
                  <c:v>Royal Berkshire NHS Foundation Trust</c:v>
                </c:pt>
                <c:pt idx="4">
                  <c:v>Frimley Health NHS Foundation Trust</c:v>
                </c:pt>
              </c:strCache>
            </c:strRef>
          </c:cat>
          <c:val>
            <c:numRef>
              <c:f>Sheet1!$C$2:$C$6</c:f>
              <c:numCache>
                <c:formatCode>0.0</c:formatCode>
                <c:ptCount val="5"/>
                <c:pt idx="0">
                  <c:v>2.2999999999999998</c:v>
                </c:pt>
                <c:pt idx="1">
                  <c:v>2.2999999999999998</c:v>
                </c:pt>
                <c:pt idx="2">
                  <c:v>2.2000000000000002</c:v>
                </c:pt>
                <c:pt idx="3">
                  <c:v>2.0999999999999996</c:v>
                </c:pt>
                <c:pt idx="4">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46C-41B7-BFC6-F8BACA210B27}"/>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8.2180739999999997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23C-4832-88E3-D1D89A26A26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5.3047000000001177E-2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23C-4832-88E3-D1D89A26A26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0.23388299999999873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23C-4832-88E3-D1D89A26A26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6.5205000000000624E-2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23C-4832-88E3-D1D89A26A26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0.68073099999999975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23C-4832-88E3-D1D89A26A26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6.5205000000000624E-2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23C-4832-88E3-D1D89A26A26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0.23388299999999873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23C-4832-88E3-D1D89A26A26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0.10040900000000086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23C-4832-88E3-D1D89A26A26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8.4945920000000008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23C-4832-88E3-D1D89A26A26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23C-4832-88E3-D1D89A26A26F}"/>
              </c:ext>
            </c:extLst>
          </c:dPt>
          <c:xVal>
            <c:numRef>
              <c:f>Sheet1!$B$12</c:f>
              <c:numCache>
                <c:formatCode>0.000000</c:formatCode>
                <c:ptCount val="1"/>
                <c:pt idx="0">
                  <c:v>8.9105749999999997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23C-4832-88E3-D1D89A26A26F}"/>
            </c:ext>
          </c:extLst>
        </c:ser>
        <c:ser>
          <c:idx val="9"/>
          <c:order val="10"/>
          <c:tx>
            <c:v>label</c:v>
          </c:tx>
          <c:spPr>
            <a:ln w="25400" cap="rnd">
              <a:noFill/>
              <a:round/>
            </a:ln>
            <a:effectLst/>
          </c:spPr>
          <c:marker>
            <c:symbol val="none"/>
          </c:marker>
          <c:dLbls>
            <c:dLbl>
              <c:idx val="0"/>
              <c:tx>
                <c:rich>
                  <a:bodyPr/>
                  <a:lstStyle/>
                  <a:p>
                    <a:r>
                      <a:rPr lang="en-GB" dirty="0"/>
                      <a:t>Q32. </a:t>
                    </a:r>
                    <a:r>
                      <a:rPr lang="en-GB" sz="900" b="0" i="0" u="none" strike="noStrike" baseline="0" dirty="0">
                        <a:effectLst/>
                      </a:rPr>
                      <a:t>Beforehand, how well did hospital staff answer your questions about the operations or procedures?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23C-4832-88E3-D1D89A26A26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23C-4832-88E3-D1D89A26A26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6.391038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F97-40F7-8FA1-DC62EBE83B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0.52056500000000039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F97-40F7-8FA1-DC62EBE83B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0.2660499999999999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F97-40F7-8FA1-DC62EBE83B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7.4171999999999905E-2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F97-40F7-8FA1-DC62EBE83B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0.77435099999999935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F97-40F7-8FA1-DC62EBE83B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7.4173000000000044E-2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F97-40F7-8FA1-DC62EBE83B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0.26604900000000065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F97-40F7-8FA1-DC62EBE83B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0.40245799999999932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F97-40F7-8FA1-DC62EBE83B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7.4351060000000002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F97-40F7-8FA1-DC62EBE83B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F97-40F7-8FA1-DC62EBE83B29}"/>
              </c:ext>
            </c:extLst>
          </c:dPt>
          <c:xVal>
            <c:numRef>
              <c:f>Sheet1!$B$12</c:f>
              <c:numCache>
                <c:formatCode>0.000000</c:formatCode>
                <c:ptCount val="1"/>
                <c:pt idx="0">
                  <c:v>7.6390010000000004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F97-40F7-8FA1-DC62EBE83B2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Q33. </a:t>
                    </a:r>
                    <a:r>
                      <a:rPr lang="en-GB" sz="900" b="0" i="0" u="none" strike="noStrike" baseline="0" dirty="0">
                        <a:effectLst/>
                      </a:rPr>
                      <a:t>Beforehand, how well did hospital staff explain how you might feel after you had the operations or procedures?</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F97-40F7-8FA1-DC62EBE83B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F97-40F7-8FA1-DC62EBE83B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7.0301309999999999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DCA-4985-BC96-50841001E34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8.4666000000000352E-2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DCA-4985-BC96-50841001E34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0.29512200000000011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DCA-4985-BC96-50841001E34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8.2277999999999629E-2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DCA-4985-BC96-50841001E34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0.85897000000000023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DCA-4985-BC96-50841001E34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8.2278000000000517E-2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DCA-4985-BC96-50841001E34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0.29512299999999847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DCA-4985-BC96-50841001E34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0.4950600000000005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DCA-4985-BC96-50841001E34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7.7315709999999997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DCA-4985-BC96-50841001E34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DCA-4985-BC96-50841001E34D}"/>
              </c:ext>
            </c:extLst>
          </c:dPt>
          <c:xVal>
            <c:numRef>
              <c:f>Sheet1!$B$12</c:f>
              <c:numCache>
                <c:formatCode>0.000000</c:formatCode>
                <c:ptCount val="1"/>
                <c:pt idx="0">
                  <c:v>7.9216819999999997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DCA-4985-BC96-50841001E34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Q34. </a:t>
                    </a:r>
                    <a:r>
                      <a:rPr lang="en-GB" sz="900" b="0" i="0" u="none" strike="noStrike" baseline="0" dirty="0">
                        <a:effectLst/>
                      </a:rPr>
                      <a:t>After the operations or procedures, how well did hospital staff explain how the operation or procedure had gone?</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EDCA-4985-BC96-50841001E34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DCA-4985-BC96-50841001E34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C27-474E-9917-9FEBFD7DBBD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65-4EC2-9170-7FD9D732C65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DE-4F52-86FC-E70F90889947}"/>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0E-41B1-973A-7EC31C05DC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Your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6.2403461381618799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0D-401E-AA8B-85AE6C8A0DB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Your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6.6019369621246504</c:v>
                </c:pt>
                <c:pt idx="2">
                  <c:v>6.6485694491547296</c:v>
                </c:pt>
                <c:pt idx="3">
                  <c:v>6.6502957680582702</c:v>
                </c:pt>
                <c:pt idx="4">
                  <c:v>6.6793060297384699</c:v>
                </c:pt>
                <c:pt idx="5">
                  <c:v>6.6863900239486904</c:v>
                </c:pt>
                <c:pt idx="6">
                  <c:v>6.7321769742095796</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0D-401E-AA8B-85AE6C8A0DB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Your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6.7334522556226402</c:v>
                </c:pt>
                <c:pt idx="8">
                  <c:v>6.7725658082724101</c:v>
                </c:pt>
                <c:pt idx="9">
                  <c:v>6.7745280216334898</c:v>
                </c:pt>
                <c:pt idx="10">
                  <c:v>6.7768509589532799</c:v>
                </c:pt>
                <c:pt idx="11">
                  <c:v>6.7926972814954203</c:v>
                </c:pt>
                <c:pt idx="12">
                  <c:v>6.80056079780144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0D-401E-AA8B-85AE6C8A0DB1}"/>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Your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6.6228705437913202</c:v>
                </c:pt>
                <c:pt idx="14">
                  <c:v>6.8254152008523299</c:v>
                </c:pt>
                <c:pt idx="15">
                  <c:v>6.8261125071226996</c:v>
                </c:pt>
                <c:pt idx="16">
                  <c:v>6.8344011157280598</c:v>
                </c:pt>
                <c:pt idx="17">
                  <c:v>6.8665058213405299</c:v>
                </c:pt>
                <c:pt idx="18">
                  <c:v>6.8777426778605397</c:v>
                </c:pt>
                <c:pt idx="19">
                  <c:v>6.8940010578032602</c:v>
                </c:pt>
                <c:pt idx="20">
                  <c:v>6.8953692096422703</c:v>
                </c:pt>
                <c:pt idx="21">
                  <c:v>6.8969671015205503</c:v>
                </c:pt>
                <c:pt idx="22">
                  <c:v>6.9052943879147204</c:v>
                </c:pt>
                <c:pt idx="23">
                  <c:v>6.9134889319517798</c:v>
                </c:pt>
                <c:pt idx="24">
                  <c:v>6.9218004772890698</c:v>
                </c:pt>
                <c:pt idx="25">
                  <c:v>6.9284332548866496</c:v>
                </c:pt>
                <c:pt idx="26">
                  <c:v>6.9306979112328797</c:v>
                </c:pt>
                <c:pt idx="27">
                  <c:v>6.9712701562513297</c:v>
                </c:pt>
                <c:pt idx="28">
                  <c:v>6.9762522558001203</c:v>
                </c:pt>
                <c:pt idx="29">
                  <c:v>6.9872946512488898</c:v>
                </c:pt>
                <c:pt idx="30">
                  <c:v>6.9938978960684199</c:v>
                </c:pt>
                <c:pt idx="31">
                  <c:v>7.0056977785523404</c:v>
                </c:pt>
                <c:pt idx="32">
                  <c:v>7.0095293395712899</c:v>
                </c:pt>
                <c:pt idx="33">
                  <c:v>7.0099284650842399</c:v>
                </c:pt>
                <c:pt idx="34">
                  <c:v>7.0127710434372403</c:v>
                </c:pt>
                <c:pt idx="35">
                  <c:v>7.0165615442208296</c:v>
                </c:pt>
                <c:pt idx="36">
                  <c:v>7.0217918000168202</c:v>
                </c:pt>
                <c:pt idx="37">
                  <c:v>7.0446770043119402</c:v>
                </c:pt>
                <c:pt idx="38">
                  <c:v>7.0461096167287103</c:v>
                </c:pt>
                <c:pt idx="39">
                  <c:v>7.0492558653116504</c:v>
                </c:pt>
                <c:pt idx="40">
                  <c:v>7.0543111898836504</c:v>
                </c:pt>
                <c:pt idx="41">
                  <c:v>7.0558412714482701</c:v>
                </c:pt>
                <c:pt idx="42">
                  <c:v>7.06155377375259</c:v>
                </c:pt>
                <c:pt idx="43">
                  <c:v>7.0627146421640399</c:v>
                </c:pt>
                <c:pt idx="44">
                  <c:v>7.0703614349801498</c:v>
                </c:pt>
                <c:pt idx="45">
                  <c:v>7.0736583587941197</c:v>
                </c:pt>
                <c:pt idx="46">
                  <c:v>7.0780649603955403</c:v>
                </c:pt>
                <c:pt idx="47">
                  <c:v>7.0826118513374698</c:v>
                </c:pt>
                <c:pt idx="48">
                  <c:v>7.08493618362521</c:v>
                </c:pt>
                <c:pt idx="49">
                  <c:v>7.0867695854352704</c:v>
                </c:pt>
                <c:pt idx="50">
                  <c:v>7.0890488703074404</c:v>
                </c:pt>
                <c:pt idx="51">
                  <c:v>7.0914540777459996</c:v>
                </c:pt>
                <c:pt idx="52">
                  <c:v>7.0974851365993903</c:v>
                </c:pt>
                <c:pt idx="53">
                  <c:v>7.1150235371307398</c:v>
                </c:pt>
                <c:pt idx="54">
                  <c:v>7.1158500527196802</c:v>
                </c:pt>
                <c:pt idx="55">
                  <c:v>7.1168173463824296</c:v>
                </c:pt>
                <c:pt idx="56">
                  <c:v>7.1198005535419</c:v>
                </c:pt>
                <c:pt idx="57">
                  <c:v>7.1199581507733303</c:v>
                </c:pt>
                <c:pt idx="58">
                  <c:v>7.1256203379688996</c:v>
                </c:pt>
                <c:pt idx="59">
                  <c:v>7.1271797705789703</c:v>
                </c:pt>
                <c:pt idx="60">
                  <c:v>7.1311255851573296</c:v>
                </c:pt>
                <c:pt idx="61">
                  <c:v>7.1361873397011601</c:v>
                </c:pt>
                <c:pt idx="62">
                  <c:v>7.1403072353433297</c:v>
                </c:pt>
                <c:pt idx="63">
                  <c:v>7.1475708170573302</c:v>
                </c:pt>
                <c:pt idx="64">
                  <c:v>7.1491189530969796</c:v>
                </c:pt>
                <c:pt idx="65">
                  <c:v>7.1492563127601301</c:v>
                </c:pt>
                <c:pt idx="66">
                  <c:v>7.1495489586932504</c:v>
                </c:pt>
                <c:pt idx="67">
                  <c:v>7.16118969433297</c:v>
                </c:pt>
                <c:pt idx="68">
                  <c:v>7.1684642057091201</c:v>
                </c:pt>
                <c:pt idx="69">
                  <c:v>7.17466467113685</c:v>
                </c:pt>
                <c:pt idx="70">
                  <c:v>7.1853354041976596</c:v>
                </c:pt>
                <c:pt idx="71">
                  <c:v>7.1857359413520898</c:v>
                </c:pt>
                <c:pt idx="72">
                  <c:v>7.1868148579857198</c:v>
                </c:pt>
                <c:pt idx="73">
                  <c:v>7.1932885592979998</c:v>
                </c:pt>
                <c:pt idx="74">
                  <c:v>7.2054495537360497</c:v>
                </c:pt>
                <c:pt idx="75">
                  <c:v>7.2074172042965801</c:v>
                </c:pt>
                <c:pt idx="76">
                  <c:v>7.2225591927496904</c:v>
                </c:pt>
                <c:pt idx="77">
                  <c:v>7.23233576680098</c:v>
                </c:pt>
                <c:pt idx="78">
                  <c:v>7.2347379744128304</c:v>
                </c:pt>
                <c:pt idx="79">
                  <c:v>7.2376894326330001</c:v>
                </c:pt>
                <c:pt idx="80">
                  <c:v>7.2379133990110303</c:v>
                </c:pt>
                <c:pt idx="81">
                  <c:v>7.24263173316616</c:v>
                </c:pt>
                <c:pt idx="82">
                  <c:v>7.2488763956862101</c:v>
                </c:pt>
                <c:pt idx="83">
                  <c:v>7.2500177979474199</c:v>
                </c:pt>
                <c:pt idx="84">
                  <c:v>7.2620783049703599</c:v>
                </c:pt>
                <c:pt idx="85">
                  <c:v>7.2630022990060503</c:v>
                </c:pt>
                <c:pt idx="86">
                  <c:v>7.2921724767199496</c:v>
                </c:pt>
                <c:pt idx="87">
                  <c:v>7.3064224721302997</c:v>
                </c:pt>
                <c:pt idx="88">
                  <c:v>7.3074395181520702</c:v>
                </c:pt>
                <c:pt idx="89">
                  <c:v>7.3136115466750899</c:v>
                </c:pt>
                <c:pt idx="90">
                  <c:v>7.3224730391238104</c:v>
                </c:pt>
                <c:pt idx="91">
                  <c:v>7.3413267612538</c:v>
                </c:pt>
                <c:pt idx="92">
                  <c:v>7.3522508670163704</c:v>
                </c:pt>
                <c:pt idx="93">
                  <c:v>7.3533343187210196</c:v>
                </c:pt>
                <c:pt idx="94">
                  <c:v>7.3594468060790303</c:v>
                </c:pt>
                <c:pt idx="95">
                  <c:v>7.3613366857821898</c:v>
                </c:pt>
                <c:pt idx="96">
                  <c:v>7.3619295658924404</c:v>
                </c:pt>
                <c:pt idx="97">
                  <c:v>7.37749264072212</c:v>
                </c:pt>
                <c:pt idx="98">
                  <c:v>7.3827876080434596</c:v>
                </c:pt>
                <c:pt idx="99">
                  <c:v>7.3829358722555396</c:v>
                </c:pt>
                <c:pt idx="100">
                  <c:v>7.3850993626827499</c:v>
                </c:pt>
                <c:pt idx="101">
                  <c:v>7.3855434383802798</c:v>
                </c:pt>
                <c:pt idx="102">
                  <c:v>7.386243974358</c:v>
                </c:pt>
                <c:pt idx="103">
                  <c:v>7.3924492128260404</c:v>
                </c:pt>
                <c:pt idx="104">
                  <c:v>7.39551255914796</c:v>
                </c:pt>
                <c:pt idx="105">
                  <c:v>7.4193692901400796</c:v>
                </c:pt>
                <c:pt idx="106">
                  <c:v>7.4283656260062898</c:v>
                </c:pt>
                <c:pt idx="107">
                  <c:v>7.4304005322324498</c:v>
                </c:pt>
                <c:pt idx="108">
                  <c:v>7.4446279507890196</c:v>
                </c:pt>
                <c:pt idx="109">
                  <c:v>7.47244974861625</c:v>
                </c:pt>
                <c:pt idx="110">
                  <c:v>7.48012097924014</c:v>
                </c:pt>
                <c:pt idx="111">
                  <c:v>7.4894045015814497</c:v>
                </c:pt>
                <c:pt idx="112">
                  <c:v>7.48995079869424</c:v>
                </c:pt>
                <c:pt idx="113">
                  <c:v>7.5102409975304001</c:v>
                </c:pt>
                <c:pt idx="114">
                  <c:v>7.5108559179700798</c:v>
                </c:pt>
                <c:pt idx="115">
                  <c:v>7.5176235419892503</c:v>
                </c:pt>
                <c:pt idx="116">
                  <c:v>7.5226448836852304</c:v>
                </c:pt>
                <c:pt idx="117">
                  <c:v>7.5307447128587501</c:v>
                </c:pt>
                <c:pt idx="118">
                  <c:v>7.5405274529138504</c:v>
                </c:pt>
                <c:pt idx="119">
                  <c:v>7.5538963351401502</c:v>
                </c:pt>
                <c:pt idx="120">
                  <c:v>7.5874760363783897</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0D-401E-AA8B-85AE6C8A0DB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Your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7.5836972399696201</c:v>
                </c:pt>
                <c:pt idx="122">
                  <c:v>7.6371503623290602</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0D-401E-AA8B-85AE6C8A0DB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Your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7.6999069321796698</c:v>
                </c:pt>
                <c:pt idx="124">
                  <c:v>7.8075845446772796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0D-401E-AA8B-85AE6C8A0DB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Your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8.0260682725815098</c:v>
                </c:pt>
                <c:pt idx="126">
                  <c:v>8.0749109342100507</c:v>
                </c:pt>
                <c:pt idx="127">
                  <c:v>8.0895033254235695</c:v>
                </c:pt>
                <c:pt idx="128">
                  <c:v>8.2126363247782894</c:v>
                </c:pt>
                <c:pt idx="129">
                  <c:v>8.2189094369164106</c:v>
                </c:pt>
                <c:pt idx="130">
                  <c:v>8.2221066108642198</c:v>
                </c:pt>
                <c:pt idx="131">
                  <c:v>8.3789938915212598</c:v>
                </c:pt>
                <c:pt idx="132">
                  <c:v>8.4761622281399998</c:v>
                </c:pt>
                <c:pt idx="133">
                  <c:v>8.6153823794243092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0D-401E-AA8B-85AE6C8A0DB1}"/>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Your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7.3594468060790303</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0D-401E-AA8B-85AE6C8A0DB1}"/>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30/09/2022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02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71589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265485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68214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176222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23</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302019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28</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418726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30</a:t>
            </a:fld>
            <a:endParaRPr lang="en-GB" dirty="0"/>
          </a:p>
        </p:txBody>
      </p:sp>
    </p:spTree>
    <p:extLst>
      <p:ext uri="{BB962C8B-B14F-4D97-AF65-F5344CB8AC3E}">
        <p14:creationId xmlns:p14="http://schemas.microsoft.com/office/powerpoint/2010/main" val="263151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32</a:t>
            </a:fld>
            <a:endParaRPr lang="en-GB" dirty="0"/>
          </a:p>
        </p:txBody>
      </p:sp>
    </p:spTree>
    <p:extLst>
      <p:ext uri="{BB962C8B-B14F-4D97-AF65-F5344CB8AC3E}">
        <p14:creationId xmlns:p14="http://schemas.microsoft.com/office/powerpoint/2010/main" val="264175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1462424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167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9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9346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25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77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1655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8253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41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145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730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693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686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098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642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6372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545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218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88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967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868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374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64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783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5653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996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197457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3620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5999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68337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10862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362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0826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14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8771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2378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1706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23108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15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9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863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0" name="Picture 19" descr="A picture containing person&#10;&#10;Description automatically generated">
            <a:extLst>
              <a:ext uri="{FF2B5EF4-FFF2-40B4-BE49-F238E27FC236}">
                <a16:creationId xmlns:a16="http://schemas.microsoft.com/office/drawing/2014/main" id="{4E8ABCAC-C2CE-47B8-BFD5-7E3588DFC551}"/>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431"/>
          <a:stretch/>
        </p:blipFill>
        <p:spPr>
          <a:xfrm>
            <a:off x="-1" y="0"/>
            <a:ext cx="12192001" cy="6858000"/>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0"/>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68318" y="6032746"/>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73101"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pied de page 4">
            <a:extLst>
              <a:ext uri="{FF2B5EF4-FFF2-40B4-BE49-F238E27FC236}">
                <a16:creationId xmlns:a16="http://schemas.microsoft.com/office/drawing/2014/main" id="{262D7776-E672-4066-A210-38979CA88CC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RHW | Royal Berkshire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B2BA9A4-9DF8-4D76-B655-5634A651DA2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8978" y="5991065"/>
            <a:ext cx="684260" cy="621808"/>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4" name="Group 3">
            <a:extLst>
              <a:ext uri="{FF2B5EF4-FFF2-40B4-BE49-F238E27FC236}">
                <a16:creationId xmlns:a16="http://schemas.microsoft.com/office/drawing/2014/main" id="{A7126A66-22D0-4E41-B222-C2DA9B86E462}"/>
              </a:ext>
            </a:extLst>
          </p:cNvPr>
          <p:cNvGrpSpPr/>
          <p:nvPr userDrawn="1"/>
        </p:nvGrpSpPr>
        <p:grpSpPr>
          <a:xfrm>
            <a:off x="9591828" y="38570"/>
            <a:ext cx="2418073" cy="333172"/>
            <a:chOff x="9591828" y="25318"/>
            <a:chExt cx="2418073" cy="333172"/>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ogo&#10;&#10;Description automatically generated">
              <a:extLst>
                <a:ext uri="{FF2B5EF4-FFF2-40B4-BE49-F238E27FC236}">
                  <a16:creationId xmlns:a16="http://schemas.microsoft.com/office/drawing/2014/main" id="{BBAF5E7B-C811-4AC4-8A31-EB4791C940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Tree>
    <p:extLst>
      <p:ext uri="{BB962C8B-B14F-4D97-AF65-F5344CB8AC3E}">
        <p14:creationId xmlns:p14="http://schemas.microsoft.com/office/powerpoint/2010/main" val="357088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96341"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0BFBFDC8-33A8-434D-898D-D5A91D85CA1C}"/>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0" name="Rectangle 19">
            <a:hlinkClick r:id="rId3"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4"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0D459AF-222D-4D18-AF73-A5A1C6DB3574}"/>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66C64D38-0D18-4F7E-92C8-63236F36205F}"/>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10C161C-D80B-46FF-86CB-32B6AAC83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5BFCA0B4-1471-41B4-8754-9EDDB673D48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73FC254-0EF5-4501-BA4F-9BA906E654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8" name="TextBox 37">
            <a:extLst>
              <a:ext uri="{FF2B5EF4-FFF2-40B4-BE49-F238E27FC236}">
                <a16:creationId xmlns:a16="http://schemas.microsoft.com/office/drawing/2014/main" id="{6407BA12-6A09-40A4-BD61-7EDC2C66925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849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5E1C8D3C-D1E1-4D6D-8C6C-A348BFCDE289}"/>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54598B3-DA48-431F-BDEC-0ABC70613A3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A310901A-3F54-4A50-906E-9B8AFC95301C}"/>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EA69C4C1-40AC-42EB-B2C3-5D42150CCAFA}"/>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CADDCF22-B993-4509-B1A5-5F6A20D6F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6772523A-A9B0-4812-960F-5D3CAC5E2DB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B3A5A37E-2012-44C5-9D10-B14F96FE76E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5DB5656F-7E08-402B-9F6A-FD02116A232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14925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algn="ctr">
              <a:defRPr sz="900" b="1">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1159F673-79BE-4279-9925-BBE33E1B4D30}"/>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2A2F1AE8-B5E4-4194-942D-74694762831C}"/>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4F1A16D2-D80C-41CF-AAB4-F6BE83415E9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63321EC-1F08-4E43-A203-32E6EE1FECE3}"/>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45B167A0-E782-4F49-9E1F-A7C34722CFF5}"/>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DAED4DCC-F34D-446C-820E-0084F8A8D33C}"/>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E4D05C26-5026-4559-826E-D7AFF103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BBAAEC0A-0760-46A3-981E-9CCD296D213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0C860DB8-5320-4D08-AF64-47E9906291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33B97300-BF75-4ACF-A7B3-8FF4344CDD48}"/>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691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ust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9235E673-F3BB-40D5-AC9F-F41468BFB39D}"/>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097932C5-3D23-4B69-ABBE-4E4F10CA679D}"/>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8B10F561-397F-4533-8021-76C2C1C4670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1E7D9998-D94A-48DC-B22A-3C62B1D5549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94D7DC9-DF7F-4A88-A443-323196247180}"/>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753AC714-A1D9-484C-81C9-C9306A2F7F26}"/>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3624305-1C57-4AA5-9F0F-4776DE7D7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90244EA0-E802-4877-8E97-D8E3F34E29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487255FC-E45A-4090-B602-C5AD4879A91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FC647D17-02B8-48E6-9DA7-39EEBF1A9827}"/>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75159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ds over ti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345CA23-1879-42E2-9FD1-5D8B620C4F0F}"/>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84878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b="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2437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634C67-6B7A-4CE8-8808-F68C16684C68}"/>
              </a:ext>
            </a:extLst>
          </p:cNvPr>
          <p:cNvSpPr/>
          <p:nvPr userDrawn="1"/>
        </p:nvSpPr>
        <p:spPr>
          <a:xfrm>
            <a:off x="-1136" y="5906979"/>
            <a:ext cx="12193135" cy="9510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320CAEE-B5B1-47DD-8D39-27F174AC0EA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279645"/>
            <a:ext cx="1800403" cy="588148"/>
          </a:xfrm>
          <a:prstGeom prst="rect">
            <a:avLst/>
          </a:prstGeom>
        </p:spPr>
      </p:pic>
      <p:pic>
        <p:nvPicPr>
          <p:cNvPr id="15" name="Picture 3" descr="NHS 10mm - RGB Blue">
            <a:extLst>
              <a:ext uri="{FF2B5EF4-FFF2-40B4-BE49-F238E27FC236}">
                <a16:creationId xmlns:a16="http://schemas.microsoft.com/office/drawing/2014/main" id="{69F5E781-99C4-4D0C-ABFE-5DD76B1766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823" y="266693"/>
            <a:ext cx="115956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5">
            <a:extLst>
              <a:ext uri="{FF2B5EF4-FFF2-40B4-BE49-F238E27FC236}">
                <a16:creationId xmlns:a16="http://schemas.microsoft.com/office/drawing/2014/main" id="{AA25B19C-96F7-4DFB-94E8-FD2F04420B38}"/>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7" name="Espace réservé du pied de page 4">
            <a:extLst>
              <a:ext uri="{FF2B5EF4-FFF2-40B4-BE49-F238E27FC236}">
                <a16:creationId xmlns:a16="http://schemas.microsoft.com/office/drawing/2014/main" id="{6F091BAF-E9B6-458B-8B30-6AE60E0C7A17}"/>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RHW | Royal Berkshire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3069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Espace réservé du pied de page 4">
            <a:extLst>
              <a:ext uri="{FF2B5EF4-FFF2-40B4-BE49-F238E27FC236}">
                <a16:creationId xmlns:a16="http://schemas.microsoft.com/office/drawing/2014/main" id="{3780D6B6-FA2C-484D-92E8-7BCBE8A731B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Adult Inpatient Survey 2021 | RHW | Royal Berkshire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4" r:id="rId2"/>
    <p:sldLayoutId id="2147483649" r:id="rId3"/>
    <p:sldLayoutId id="2147483770" r:id="rId4"/>
    <p:sldLayoutId id="2147483771" r:id="rId5"/>
    <p:sldLayoutId id="2147483772" r:id="rId6"/>
    <p:sldLayoutId id="2147483773" r:id="rId7"/>
    <p:sldLayoutId id="2147483775" r:id="rId8"/>
    <p:sldLayoutId id="21474837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5.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1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5.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15.xml.rels><?xml version="1.0" encoding="UTF-8" standalone="yes"?>
<Relationships xmlns="http://schemas.openxmlformats.org/package/2006/relationships"><Relationship Id="rId8" Type="http://schemas.openxmlformats.org/officeDocument/2006/relationships/chart" Target="../charts/chart35.xml"/><Relationship Id="rId3" Type="http://schemas.openxmlformats.org/officeDocument/2006/relationships/chart" Target="../charts/chart30.xml"/><Relationship Id="rId7" Type="http://schemas.openxmlformats.org/officeDocument/2006/relationships/chart" Target="../charts/chart3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 Id="rId9" Type="http://schemas.openxmlformats.org/officeDocument/2006/relationships/chart" Target="../charts/chart36.xml"/></Relationships>
</file>

<file path=ppt/slides/_rels/slide16.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chart" Target="../charts/chart37.xml"/><Relationship Id="rId7" Type="http://schemas.openxmlformats.org/officeDocument/2006/relationships/chart" Target="../charts/chart4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40.xml"/><Relationship Id="rId5" Type="http://schemas.openxmlformats.org/officeDocument/2006/relationships/chart" Target="../charts/chart39.xml"/><Relationship Id="rId4" Type="http://schemas.openxmlformats.org/officeDocument/2006/relationships/chart" Target="../charts/chart38.xml"/><Relationship Id="rId9" Type="http://schemas.openxmlformats.org/officeDocument/2006/relationships/chart" Target="../charts/chart43.xml"/></Relationships>
</file>

<file path=ppt/slides/_rels/slide17.xml.rels><?xml version="1.0" encoding="UTF-8" standalone="yes"?>
<Relationships xmlns="http://schemas.openxmlformats.org/package/2006/relationships"><Relationship Id="rId3" Type="http://schemas.openxmlformats.org/officeDocument/2006/relationships/chart" Target="../charts/chart44.xml"/><Relationship Id="rId7" Type="http://schemas.openxmlformats.org/officeDocument/2006/relationships/chart" Target="../charts/chart48.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chart" Target="../charts/chart47.xml"/><Relationship Id="rId5" Type="http://schemas.openxmlformats.org/officeDocument/2006/relationships/chart" Target="../charts/chart46.xml"/><Relationship Id="rId4" Type="http://schemas.openxmlformats.org/officeDocument/2006/relationships/chart" Target="../charts/chart45.xml"/></Relationships>
</file>

<file path=ppt/slides/_rels/slide18.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5.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19.xml.rels><?xml version="1.0" encoding="UTF-8" standalone="yes"?>
<Relationships xmlns="http://schemas.openxmlformats.org/package/2006/relationships"><Relationship Id="rId3" Type="http://schemas.openxmlformats.org/officeDocument/2006/relationships/chart" Target="../charts/chart54.xml"/><Relationship Id="rId7" Type="http://schemas.openxmlformats.org/officeDocument/2006/relationships/chart" Target="../charts/chart5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chart" Target="../charts/chart57.xml"/><Relationship Id="rId5" Type="http://schemas.openxmlformats.org/officeDocument/2006/relationships/chart" Target="../charts/chart56.xml"/><Relationship Id="rId4" Type="http://schemas.openxmlformats.org/officeDocument/2006/relationships/chart" Target="../charts/chart55.xml"/></Relationships>
</file>

<file path=ppt/slides/_rels/slide2.xml.rels><?xml version="1.0" encoding="UTF-8" standalone="yes"?>
<Relationships xmlns="http://schemas.openxmlformats.org/package/2006/relationships"><Relationship Id="rId13" Type="http://schemas.openxmlformats.org/officeDocument/2006/relationships/slide" Target="slide31.xml"/><Relationship Id="rId18" Type="http://schemas.openxmlformats.org/officeDocument/2006/relationships/slide" Target="slide39.xml"/><Relationship Id="rId26" Type="http://schemas.openxmlformats.org/officeDocument/2006/relationships/slide" Target="slide71.xml"/><Relationship Id="rId3" Type="http://schemas.openxmlformats.org/officeDocument/2006/relationships/slide" Target="slide4.xml"/><Relationship Id="rId21" Type="http://schemas.openxmlformats.org/officeDocument/2006/relationships/slide" Target="slide49.xml"/><Relationship Id="rId34" Type="http://schemas.openxmlformats.org/officeDocument/2006/relationships/slide" Target="slide69.xml"/><Relationship Id="rId7" Type="http://schemas.openxmlformats.org/officeDocument/2006/relationships/slide" Target="slide14.xml"/><Relationship Id="rId12" Type="http://schemas.openxmlformats.org/officeDocument/2006/relationships/slide" Target="slide27.xml"/><Relationship Id="rId17" Type="http://schemas.openxmlformats.org/officeDocument/2006/relationships/slide" Target="slide38.xml"/><Relationship Id="rId25" Type="http://schemas.openxmlformats.org/officeDocument/2006/relationships/slide" Target="slide61.xml"/><Relationship Id="rId33" Type="http://schemas.openxmlformats.org/officeDocument/2006/relationships/slide" Target="slide68.xml"/><Relationship Id="rId2" Type="http://schemas.openxmlformats.org/officeDocument/2006/relationships/notesSlide" Target="../notesSlides/notesSlide2.xml"/><Relationship Id="rId16" Type="http://schemas.openxmlformats.org/officeDocument/2006/relationships/slide" Target="slide37.xml"/><Relationship Id="rId20" Type="http://schemas.openxmlformats.org/officeDocument/2006/relationships/slide" Target="slide47.xml"/><Relationship Id="rId29" Type="http://schemas.openxmlformats.org/officeDocument/2006/relationships/slide" Target="slide64.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25.xml"/><Relationship Id="rId24" Type="http://schemas.openxmlformats.org/officeDocument/2006/relationships/slide" Target="slide60.xml"/><Relationship Id="rId32" Type="http://schemas.openxmlformats.org/officeDocument/2006/relationships/slide" Target="slide67.xml"/><Relationship Id="rId5" Type="http://schemas.openxmlformats.org/officeDocument/2006/relationships/slide" Target="slide11.xml"/><Relationship Id="rId15" Type="http://schemas.openxmlformats.org/officeDocument/2006/relationships/slide" Target="slide35.xml"/><Relationship Id="rId23" Type="http://schemas.openxmlformats.org/officeDocument/2006/relationships/slide" Target="slide54.xml"/><Relationship Id="rId28" Type="http://schemas.openxmlformats.org/officeDocument/2006/relationships/slide" Target="slide63.xml"/><Relationship Id="rId10" Type="http://schemas.openxmlformats.org/officeDocument/2006/relationships/slide" Target="slide22.xml"/><Relationship Id="rId19" Type="http://schemas.openxmlformats.org/officeDocument/2006/relationships/slide" Target="slide46.xml"/><Relationship Id="rId31" Type="http://schemas.openxmlformats.org/officeDocument/2006/relationships/slide" Target="slide66.xml"/><Relationship Id="rId4" Type="http://schemas.openxmlformats.org/officeDocument/2006/relationships/slide" Target="slide7.xml"/><Relationship Id="rId9" Type="http://schemas.openxmlformats.org/officeDocument/2006/relationships/slide" Target="slide20.xml"/><Relationship Id="rId14" Type="http://schemas.openxmlformats.org/officeDocument/2006/relationships/slide" Target="slide33.xml"/><Relationship Id="rId22" Type="http://schemas.openxmlformats.org/officeDocument/2006/relationships/slide" Target="slide53.xml"/><Relationship Id="rId27" Type="http://schemas.openxmlformats.org/officeDocument/2006/relationships/slide" Target="slide62.xml"/><Relationship Id="rId30" Type="http://schemas.openxmlformats.org/officeDocument/2006/relationships/slide" Target="slide65.xml"/><Relationship Id="rId8" Type="http://schemas.openxmlformats.org/officeDocument/2006/relationships/slide" Target="slide18.xml"/></Relationships>
</file>

<file path=ppt/slides/_rels/slide2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5.xml"/><Relationship Id="rId6" Type="http://schemas.openxmlformats.org/officeDocument/2006/relationships/chart" Target="../charts/chart63.xml"/><Relationship Id="rId5" Type="http://schemas.openxmlformats.org/officeDocument/2006/relationships/chart" Target="../charts/chart62.xml"/><Relationship Id="rId4" Type="http://schemas.openxmlformats.org/officeDocument/2006/relationships/chart" Target="../charts/chart61.xml"/></Relationships>
</file>

<file path=ppt/slides/_rels/slide21.xml.rels><?xml version="1.0" encoding="UTF-8" standalone="yes"?>
<Relationships xmlns="http://schemas.openxmlformats.org/package/2006/relationships"><Relationship Id="rId8" Type="http://schemas.openxmlformats.org/officeDocument/2006/relationships/chart" Target="../charts/chart69.xml"/><Relationship Id="rId3" Type="http://schemas.openxmlformats.org/officeDocument/2006/relationships/chart" Target="../charts/chart64.xml"/><Relationship Id="rId7" Type="http://schemas.openxmlformats.org/officeDocument/2006/relationships/chart" Target="../charts/chart68.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2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5.xml"/><Relationship Id="rId6" Type="http://schemas.openxmlformats.org/officeDocument/2006/relationships/chart" Target="../charts/chart74.xml"/><Relationship Id="rId5" Type="http://schemas.openxmlformats.org/officeDocument/2006/relationships/chart" Target="../charts/chart73.xml"/><Relationship Id="rId4" Type="http://schemas.openxmlformats.org/officeDocument/2006/relationships/chart" Target="../charts/chart72.xml"/></Relationships>
</file>

<file path=ppt/slides/_rels/slide23.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chart" Target="../charts/chart75.xml"/><Relationship Id="rId7" Type="http://schemas.openxmlformats.org/officeDocument/2006/relationships/chart" Target="../charts/chart79.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chart" Target="../charts/chart78.xml"/><Relationship Id="rId5" Type="http://schemas.openxmlformats.org/officeDocument/2006/relationships/chart" Target="../charts/chart77.xml"/><Relationship Id="rId4" Type="http://schemas.openxmlformats.org/officeDocument/2006/relationships/chart" Target="../charts/chart76.xml"/><Relationship Id="rId9" Type="http://schemas.openxmlformats.org/officeDocument/2006/relationships/chart" Target="../charts/chart81.xml"/></Relationships>
</file>

<file path=ppt/slides/_rels/slide24.xml.rels><?xml version="1.0" encoding="UTF-8" standalone="yes"?>
<Relationships xmlns="http://schemas.openxmlformats.org/package/2006/relationships"><Relationship Id="rId3" Type="http://schemas.openxmlformats.org/officeDocument/2006/relationships/chart" Target="../charts/chart82.xml"/><Relationship Id="rId7" Type="http://schemas.openxmlformats.org/officeDocument/2006/relationships/chart" Target="../charts/chart86.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chart" Target="../charts/chart85.xml"/><Relationship Id="rId5" Type="http://schemas.openxmlformats.org/officeDocument/2006/relationships/chart" Target="../charts/chart84.xml"/><Relationship Id="rId4" Type="http://schemas.openxmlformats.org/officeDocument/2006/relationships/chart" Target="../charts/chart83.xml"/></Relationships>
</file>

<file path=ppt/slides/_rels/slide25.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chart" Target="../charts/chart87.xml"/><Relationship Id="rId1" Type="http://schemas.openxmlformats.org/officeDocument/2006/relationships/slideLayout" Target="../slideLayouts/slideLayout5.xml"/><Relationship Id="rId6" Type="http://schemas.openxmlformats.org/officeDocument/2006/relationships/chart" Target="../charts/chart91.xml"/><Relationship Id="rId5" Type="http://schemas.openxmlformats.org/officeDocument/2006/relationships/chart" Target="../charts/chart90.xml"/><Relationship Id="rId4" Type="http://schemas.openxmlformats.org/officeDocument/2006/relationships/chart" Target="../charts/chart89.xml"/></Relationships>
</file>

<file path=ppt/slides/_rels/slide26.xml.rels><?xml version="1.0" encoding="UTF-8" standalone="yes"?>
<Relationships xmlns="http://schemas.openxmlformats.org/package/2006/relationships"><Relationship Id="rId3" Type="http://schemas.openxmlformats.org/officeDocument/2006/relationships/chart" Target="../charts/chart92.xml"/><Relationship Id="rId7" Type="http://schemas.openxmlformats.org/officeDocument/2006/relationships/chart" Target="../charts/chart96.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chart" Target="../charts/chart95.xml"/><Relationship Id="rId5" Type="http://schemas.openxmlformats.org/officeDocument/2006/relationships/chart" Target="../charts/chart94.xml"/><Relationship Id="rId4" Type="http://schemas.openxmlformats.org/officeDocument/2006/relationships/chart" Target="../charts/chart93.xml"/></Relationships>
</file>

<file path=ppt/slides/_rels/slide27.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chart" Target="../charts/chart97.xml"/><Relationship Id="rId1" Type="http://schemas.openxmlformats.org/officeDocument/2006/relationships/slideLayout" Target="../slideLayouts/slideLayout5.xml"/><Relationship Id="rId6" Type="http://schemas.openxmlformats.org/officeDocument/2006/relationships/chart" Target="../charts/chart101.xml"/><Relationship Id="rId5" Type="http://schemas.openxmlformats.org/officeDocument/2006/relationships/chart" Target="../charts/chart100.xml"/><Relationship Id="rId4" Type="http://schemas.openxmlformats.org/officeDocument/2006/relationships/chart" Target="../charts/chart99.xml"/></Relationships>
</file>

<file path=ppt/slides/_rels/slide28.xml.rels><?xml version="1.0" encoding="UTF-8" standalone="yes"?>
<Relationships xmlns="http://schemas.openxmlformats.org/package/2006/relationships"><Relationship Id="rId8" Type="http://schemas.openxmlformats.org/officeDocument/2006/relationships/chart" Target="../charts/chart107.xml"/><Relationship Id="rId3" Type="http://schemas.openxmlformats.org/officeDocument/2006/relationships/chart" Target="../charts/chart102.xml"/><Relationship Id="rId7" Type="http://schemas.openxmlformats.org/officeDocument/2006/relationships/chart" Target="../charts/chart106.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chart" Target="../charts/chart105.xml"/><Relationship Id="rId5" Type="http://schemas.openxmlformats.org/officeDocument/2006/relationships/chart" Target="../charts/chart104.xml"/><Relationship Id="rId4" Type="http://schemas.openxmlformats.org/officeDocument/2006/relationships/chart" Target="../charts/chart103.xml"/><Relationship Id="rId9" Type="http://schemas.openxmlformats.org/officeDocument/2006/relationships/chart" Target="../charts/chart108.xml"/></Relationships>
</file>

<file path=ppt/slides/_rels/slide29.xml.rels><?xml version="1.0" encoding="UTF-8" standalone="yes"?>
<Relationships xmlns="http://schemas.openxmlformats.org/package/2006/relationships"><Relationship Id="rId8" Type="http://schemas.openxmlformats.org/officeDocument/2006/relationships/chart" Target="../charts/chart114.xml"/><Relationship Id="rId3" Type="http://schemas.openxmlformats.org/officeDocument/2006/relationships/chart" Target="../charts/chart109.xml"/><Relationship Id="rId7" Type="http://schemas.openxmlformats.org/officeDocument/2006/relationships/chart" Target="../charts/chart113.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chart" Target="../charts/chart112.xml"/><Relationship Id="rId5" Type="http://schemas.openxmlformats.org/officeDocument/2006/relationships/chart" Target="../charts/chart111.xml"/><Relationship Id="rId4" Type="http://schemas.openxmlformats.org/officeDocument/2006/relationships/chart" Target="../charts/chart110.xml"/><Relationship Id="rId9" Type="http://schemas.openxmlformats.org/officeDocument/2006/relationships/chart" Target="../charts/chart1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chart" Target="../charts/chart118.xml"/><Relationship Id="rId4" Type="http://schemas.openxmlformats.org/officeDocument/2006/relationships/chart" Target="../charts/chart117.xml"/></Relationships>
</file>

<file path=ppt/slides/_rels/slide31.xml.rels><?xml version="1.0" encoding="UTF-8" standalone="yes"?>
<Relationships xmlns="http://schemas.openxmlformats.org/package/2006/relationships"><Relationship Id="rId3" Type="http://schemas.openxmlformats.org/officeDocument/2006/relationships/chart" Target="../charts/chart120.xml"/><Relationship Id="rId2" Type="http://schemas.openxmlformats.org/officeDocument/2006/relationships/chart" Target="../charts/chart119.xml"/><Relationship Id="rId1" Type="http://schemas.openxmlformats.org/officeDocument/2006/relationships/slideLayout" Target="../slideLayouts/slideLayout5.xml"/><Relationship Id="rId6" Type="http://schemas.openxmlformats.org/officeDocument/2006/relationships/chart" Target="../charts/chart123.xml"/><Relationship Id="rId5" Type="http://schemas.openxmlformats.org/officeDocument/2006/relationships/chart" Target="../charts/chart122.xml"/><Relationship Id="rId4" Type="http://schemas.openxmlformats.org/officeDocument/2006/relationships/chart" Target="../charts/chart121.xml"/></Relationships>
</file>

<file path=ppt/slides/_rels/slide32.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126.xml"/><Relationship Id="rId4" Type="http://schemas.openxmlformats.org/officeDocument/2006/relationships/chart" Target="../charts/chart125.xml"/></Relationships>
</file>

<file path=ppt/slides/_rels/slide33.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chart" Target="../charts/chart127.xml"/><Relationship Id="rId1" Type="http://schemas.openxmlformats.org/officeDocument/2006/relationships/slideLayout" Target="../slideLayouts/slideLayout5.xml"/><Relationship Id="rId6" Type="http://schemas.openxmlformats.org/officeDocument/2006/relationships/chart" Target="../charts/chart131.xml"/><Relationship Id="rId5" Type="http://schemas.openxmlformats.org/officeDocument/2006/relationships/chart" Target="../charts/chart130.xml"/><Relationship Id="rId4" Type="http://schemas.openxmlformats.org/officeDocument/2006/relationships/chart" Target="../charts/chart129.xml"/></Relationships>
</file>

<file path=ppt/slides/_rels/slide34.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chart" Target="../charts/chart134.xml"/><Relationship Id="rId4" Type="http://schemas.openxmlformats.org/officeDocument/2006/relationships/chart" Target="../charts/chart133.xml"/></Relationships>
</file>

<file path=ppt/slides/_rels/slide35.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chart" Target="../charts/chart135.xml"/><Relationship Id="rId1" Type="http://schemas.openxmlformats.org/officeDocument/2006/relationships/slideLayout" Target="../slideLayouts/slideLayout5.xml"/><Relationship Id="rId6" Type="http://schemas.openxmlformats.org/officeDocument/2006/relationships/chart" Target="../charts/chart139.xml"/><Relationship Id="rId5" Type="http://schemas.openxmlformats.org/officeDocument/2006/relationships/chart" Target="../charts/chart138.xml"/><Relationship Id="rId4" Type="http://schemas.openxmlformats.org/officeDocument/2006/relationships/chart" Target="../charts/chart137.xml"/></Relationships>
</file>

<file path=ppt/slides/_rels/slide36.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chart" Target="../charts/chart142.xml"/><Relationship Id="rId4" Type="http://schemas.openxmlformats.org/officeDocument/2006/relationships/chart" Target="../charts/chart1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chart" Target="../charts/chart148.xml"/><Relationship Id="rId3" Type="http://schemas.openxmlformats.org/officeDocument/2006/relationships/chart" Target="../charts/chart143.xml"/><Relationship Id="rId7" Type="http://schemas.openxmlformats.org/officeDocument/2006/relationships/chart" Target="../charts/chart147.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chart" Target="../charts/chart146.xml"/><Relationship Id="rId5" Type="http://schemas.openxmlformats.org/officeDocument/2006/relationships/chart" Target="../charts/chart145.xml"/><Relationship Id="rId4" Type="http://schemas.openxmlformats.org/officeDocument/2006/relationships/chart" Target="../charts/chart144.xml"/><Relationship Id="rId9" Type="http://schemas.openxmlformats.org/officeDocument/2006/relationships/chart" Target="../charts/chart149.xml"/></Relationships>
</file>

<file path=ppt/slides/_rels/slide39.xml.rels><?xml version="1.0" encoding="UTF-8" standalone="yes"?>
<Relationships xmlns="http://schemas.openxmlformats.org/package/2006/relationships"><Relationship Id="rId8" Type="http://schemas.openxmlformats.org/officeDocument/2006/relationships/chart" Target="../charts/chart155.xml"/><Relationship Id="rId3" Type="http://schemas.openxmlformats.org/officeDocument/2006/relationships/chart" Target="../charts/chart150.xml"/><Relationship Id="rId7" Type="http://schemas.openxmlformats.org/officeDocument/2006/relationships/chart" Target="../charts/chart154.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chart" Target="../charts/chart153.xml"/><Relationship Id="rId5" Type="http://schemas.openxmlformats.org/officeDocument/2006/relationships/chart" Target="../charts/chart152.xml"/><Relationship Id="rId4" Type="http://schemas.openxmlformats.org/officeDocument/2006/relationships/chart" Target="../charts/chart151.xml"/><Relationship Id="rId9" Type="http://schemas.openxmlformats.org/officeDocument/2006/relationships/chart" Target="../charts/chart156.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2-adults-inpatients/03-instructions-guidance/2021/Sampling%20Instructions.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8" Type="http://schemas.openxmlformats.org/officeDocument/2006/relationships/chart" Target="../charts/chart162.xml"/><Relationship Id="rId3" Type="http://schemas.openxmlformats.org/officeDocument/2006/relationships/chart" Target="../charts/chart157.xml"/><Relationship Id="rId7" Type="http://schemas.openxmlformats.org/officeDocument/2006/relationships/chart" Target="../charts/chart161.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chart" Target="../charts/chart160.xml"/><Relationship Id="rId5" Type="http://schemas.openxmlformats.org/officeDocument/2006/relationships/chart" Target="../charts/chart159.xml"/><Relationship Id="rId4" Type="http://schemas.openxmlformats.org/officeDocument/2006/relationships/chart" Target="../charts/chart158.xml"/><Relationship Id="rId9" Type="http://schemas.openxmlformats.org/officeDocument/2006/relationships/chart" Target="../charts/chart163.xml"/></Relationships>
</file>

<file path=ppt/slides/_rels/slide41.xml.rels><?xml version="1.0" encoding="UTF-8" standalone="yes"?>
<Relationships xmlns="http://schemas.openxmlformats.org/package/2006/relationships"><Relationship Id="rId8" Type="http://schemas.openxmlformats.org/officeDocument/2006/relationships/chart" Target="../charts/chart169.xml"/><Relationship Id="rId3" Type="http://schemas.openxmlformats.org/officeDocument/2006/relationships/chart" Target="../charts/chart164.xml"/><Relationship Id="rId7" Type="http://schemas.openxmlformats.org/officeDocument/2006/relationships/chart" Target="../charts/chart168.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chart" Target="../charts/chart167.xml"/><Relationship Id="rId5" Type="http://schemas.openxmlformats.org/officeDocument/2006/relationships/chart" Target="../charts/chart166.xml"/><Relationship Id="rId4" Type="http://schemas.openxmlformats.org/officeDocument/2006/relationships/chart" Target="../charts/chart165.xml"/><Relationship Id="rId9" Type="http://schemas.openxmlformats.org/officeDocument/2006/relationships/chart" Target="../charts/chart170.xml"/></Relationships>
</file>

<file path=ppt/slides/_rels/slide42.xml.rels><?xml version="1.0" encoding="UTF-8" standalone="yes"?>
<Relationships xmlns="http://schemas.openxmlformats.org/package/2006/relationships"><Relationship Id="rId8" Type="http://schemas.openxmlformats.org/officeDocument/2006/relationships/chart" Target="../charts/chart176.xml"/><Relationship Id="rId3" Type="http://schemas.openxmlformats.org/officeDocument/2006/relationships/chart" Target="../charts/chart171.xml"/><Relationship Id="rId7" Type="http://schemas.openxmlformats.org/officeDocument/2006/relationships/chart" Target="../charts/chart17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chart" Target="../charts/chart174.xml"/><Relationship Id="rId5" Type="http://schemas.openxmlformats.org/officeDocument/2006/relationships/chart" Target="../charts/chart173.xml"/><Relationship Id="rId4" Type="http://schemas.openxmlformats.org/officeDocument/2006/relationships/chart" Target="../charts/chart172.xml"/><Relationship Id="rId9" Type="http://schemas.openxmlformats.org/officeDocument/2006/relationships/chart" Target="../charts/chart177.xml"/></Relationships>
</file>

<file path=ppt/slides/_rels/slide43.xml.rels><?xml version="1.0" encoding="UTF-8" standalone="yes"?>
<Relationships xmlns="http://schemas.openxmlformats.org/package/2006/relationships"><Relationship Id="rId8" Type="http://schemas.openxmlformats.org/officeDocument/2006/relationships/chart" Target="../charts/chart183.xml"/><Relationship Id="rId3" Type="http://schemas.openxmlformats.org/officeDocument/2006/relationships/chart" Target="../charts/chart178.xml"/><Relationship Id="rId7" Type="http://schemas.openxmlformats.org/officeDocument/2006/relationships/chart" Target="../charts/chart182.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chart" Target="../charts/chart181.xml"/><Relationship Id="rId5" Type="http://schemas.openxmlformats.org/officeDocument/2006/relationships/chart" Target="../charts/chart180.xml"/><Relationship Id="rId4" Type="http://schemas.openxmlformats.org/officeDocument/2006/relationships/chart" Target="../charts/chart179.xml"/><Relationship Id="rId9" Type="http://schemas.openxmlformats.org/officeDocument/2006/relationships/chart" Target="../charts/chart184.xml"/></Relationships>
</file>

<file path=ppt/slides/_rels/slide44.xml.rels><?xml version="1.0" encoding="UTF-8" standalone="yes"?>
<Relationships xmlns="http://schemas.openxmlformats.org/package/2006/relationships"><Relationship Id="rId8" Type="http://schemas.openxmlformats.org/officeDocument/2006/relationships/chart" Target="../charts/chart190.xml"/><Relationship Id="rId3" Type="http://schemas.openxmlformats.org/officeDocument/2006/relationships/chart" Target="../charts/chart185.xml"/><Relationship Id="rId7" Type="http://schemas.openxmlformats.org/officeDocument/2006/relationships/chart" Target="../charts/chart189.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chart" Target="../charts/chart188.xml"/><Relationship Id="rId5" Type="http://schemas.openxmlformats.org/officeDocument/2006/relationships/chart" Target="../charts/chart187.xml"/><Relationship Id="rId4" Type="http://schemas.openxmlformats.org/officeDocument/2006/relationships/chart" Target="../charts/chart186.xml"/><Relationship Id="rId9" Type="http://schemas.openxmlformats.org/officeDocument/2006/relationships/chart" Target="../charts/chart191.xml"/></Relationships>
</file>

<file path=ppt/slides/_rels/slide45.xml.rels><?xml version="1.0" encoding="UTF-8" standalone="yes"?>
<Relationships xmlns="http://schemas.openxmlformats.org/package/2006/relationships"><Relationship Id="rId8" Type="http://schemas.openxmlformats.org/officeDocument/2006/relationships/chart" Target="../charts/chart197.xml"/><Relationship Id="rId3" Type="http://schemas.openxmlformats.org/officeDocument/2006/relationships/chart" Target="../charts/chart192.xml"/><Relationship Id="rId7" Type="http://schemas.openxmlformats.org/officeDocument/2006/relationships/chart" Target="../charts/chart196.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hart" Target="../charts/chart195.xml"/><Relationship Id="rId5" Type="http://schemas.openxmlformats.org/officeDocument/2006/relationships/chart" Target="../charts/chart194.xml"/><Relationship Id="rId4" Type="http://schemas.openxmlformats.org/officeDocument/2006/relationships/chart" Target="../charts/chart193.xml"/><Relationship Id="rId9" Type="http://schemas.openxmlformats.org/officeDocument/2006/relationships/chart" Target="../charts/chart198.xml"/></Relationships>
</file>

<file path=ppt/slides/_rels/slide46.xml.rels><?xml version="1.0" encoding="UTF-8" standalone="yes"?>
<Relationships xmlns="http://schemas.openxmlformats.org/package/2006/relationships"><Relationship Id="rId8" Type="http://schemas.openxmlformats.org/officeDocument/2006/relationships/chart" Target="../charts/chart204.xml"/><Relationship Id="rId3" Type="http://schemas.openxmlformats.org/officeDocument/2006/relationships/chart" Target="../charts/chart199.xml"/><Relationship Id="rId7" Type="http://schemas.openxmlformats.org/officeDocument/2006/relationships/chart" Target="../charts/chart20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202.xml"/><Relationship Id="rId5" Type="http://schemas.openxmlformats.org/officeDocument/2006/relationships/chart" Target="../charts/chart201.xml"/><Relationship Id="rId4" Type="http://schemas.openxmlformats.org/officeDocument/2006/relationships/chart" Target="../charts/chart200.xml"/><Relationship Id="rId9" Type="http://schemas.openxmlformats.org/officeDocument/2006/relationships/chart" Target="../charts/chart205.xml"/></Relationships>
</file>

<file path=ppt/slides/_rels/slide47.xml.rels><?xml version="1.0" encoding="UTF-8" standalone="yes"?>
<Relationships xmlns="http://schemas.openxmlformats.org/package/2006/relationships"><Relationship Id="rId8" Type="http://schemas.openxmlformats.org/officeDocument/2006/relationships/chart" Target="../charts/chart211.xml"/><Relationship Id="rId3" Type="http://schemas.openxmlformats.org/officeDocument/2006/relationships/chart" Target="../charts/chart206.xml"/><Relationship Id="rId7" Type="http://schemas.openxmlformats.org/officeDocument/2006/relationships/chart" Target="../charts/chart210.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chart" Target="../charts/chart209.xml"/><Relationship Id="rId5" Type="http://schemas.openxmlformats.org/officeDocument/2006/relationships/chart" Target="../charts/chart208.xml"/><Relationship Id="rId4" Type="http://schemas.openxmlformats.org/officeDocument/2006/relationships/chart" Target="../charts/chart207.xml"/><Relationship Id="rId9" Type="http://schemas.openxmlformats.org/officeDocument/2006/relationships/chart" Target="../charts/chart212.xml"/></Relationships>
</file>

<file path=ppt/slides/_rels/slide48.xml.rels><?xml version="1.0" encoding="UTF-8" standalone="yes"?>
<Relationships xmlns="http://schemas.openxmlformats.org/package/2006/relationships"><Relationship Id="rId8" Type="http://schemas.openxmlformats.org/officeDocument/2006/relationships/chart" Target="../charts/chart218.xml"/><Relationship Id="rId3" Type="http://schemas.openxmlformats.org/officeDocument/2006/relationships/chart" Target="../charts/chart213.xml"/><Relationship Id="rId7" Type="http://schemas.openxmlformats.org/officeDocument/2006/relationships/chart" Target="../charts/chart217.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chart" Target="../charts/chart216.xml"/><Relationship Id="rId5" Type="http://schemas.openxmlformats.org/officeDocument/2006/relationships/chart" Target="../charts/chart215.xml"/><Relationship Id="rId4" Type="http://schemas.openxmlformats.org/officeDocument/2006/relationships/chart" Target="../charts/chart214.xml"/><Relationship Id="rId9" Type="http://schemas.openxmlformats.org/officeDocument/2006/relationships/chart" Target="../charts/chart219.xml"/></Relationships>
</file>

<file path=ppt/slides/_rels/slide49.xml.rels><?xml version="1.0" encoding="UTF-8" standalone="yes"?>
<Relationships xmlns="http://schemas.openxmlformats.org/package/2006/relationships"><Relationship Id="rId8" Type="http://schemas.openxmlformats.org/officeDocument/2006/relationships/chart" Target="../charts/chart225.xml"/><Relationship Id="rId3" Type="http://schemas.openxmlformats.org/officeDocument/2006/relationships/chart" Target="../charts/chart220.xml"/><Relationship Id="rId7" Type="http://schemas.openxmlformats.org/officeDocument/2006/relationships/chart" Target="../charts/chart224.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chart" Target="../charts/chart223.xml"/><Relationship Id="rId5" Type="http://schemas.openxmlformats.org/officeDocument/2006/relationships/chart" Target="../charts/chart222.xml"/><Relationship Id="rId4" Type="http://schemas.openxmlformats.org/officeDocument/2006/relationships/chart" Target="../charts/chart221.xml"/><Relationship Id="rId9" Type="http://schemas.openxmlformats.org/officeDocument/2006/relationships/chart" Target="../charts/chart226.xml"/></Relationships>
</file>

<file path=ppt/slides/_rels/slide5.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nhssurveys.org/surveys/survey/02-adults-inpatients/year/2021/" TargetMode="External"/></Relationships>
</file>

<file path=ppt/slides/_rels/slide50.xml.rels><?xml version="1.0" encoding="UTF-8" standalone="yes"?>
<Relationships xmlns="http://schemas.openxmlformats.org/package/2006/relationships"><Relationship Id="rId8" Type="http://schemas.openxmlformats.org/officeDocument/2006/relationships/chart" Target="../charts/chart232.xml"/><Relationship Id="rId3" Type="http://schemas.openxmlformats.org/officeDocument/2006/relationships/chart" Target="../charts/chart227.xml"/><Relationship Id="rId7" Type="http://schemas.openxmlformats.org/officeDocument/2006/relationships/chart" Target="../charts/chart231.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chart" Target="../charts/chart230.xml"/><Relationship Id="rId5" Type="http://schemas.openxmlformats.org/officeDocument/2006/relationships/chart" Target="../charts/chart229.xml"/><Relationship Id="rId4" Type="http://schemas.openxmlformats.org/officeDocument/2006/relationships/chart" Target="../charts/chart228.xml"/><Relationship Id="rId9" Type="http://schemas.openxmlformats.org/officeDocument/2006/relationships/chart" Target="../charts/chart233.xml"/></Relationships>
</file>

<file path=ppt/slides/_rels/slide51.xml.rels><?xml version="1.0" encoding="UTF-8" standalone="yes"?>
<Relationships xmlns="http://schemas.openxmlformats.org/package/2006/relationships"><Relationship Id="rId8" Type="http://schemas.openxmlformats.org/officeDocument/2006/relationships/chart" Target="../charts/chart239.xml"/><Relationship Id="rId3" Type="http://schemas.openxmlformats.org/officeDocument/2006/relationships/chart" Target="../charts/chart234.xml"/><Relationship Id="rId7" Type="http://schemas.openxmlformats.org/officeDocument/2006/relationships/chart" Target="../charts/chart238.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chart" Target="../charts/chart237.xml"/><Relationship Id="rId5" Type="http://schemas.openxmlformats.org/officeDocument/2006/relationships/chart" Target="../charts/chart236.xml"/><Relationship Id="rId4" Type="http://schemas.openxmlformats.org/officeDocument/2006/relationships/chart" Target="../charts/chart235.xml"/><Relationship Id="rId9" Type="http://schemas.openxmlformats.org/officeDocument/2006/relationships/chart" Target="../charts/chart240.xml"/></Relationships>
</file>

<file path=ppt/slides/_rels/slide52.xml.rels><?xml version="1.0" encoding="UTF-8" standalone="yes"?>
<Relationships xmlns="http://schemas.openxmlformats.org/package/2006/relationships"><Relationship Id="rId8" Type="http://schemas.openxmlformats.org/officeDocument/2006/relationships/chart" Target="../charts/chart246.xml"/><Relationship Id="rId3" Type="http://schemas.openxmlformats.org/officeDocument/2006/relationships/chart" Target="../charts/chart241.xml"/><Relationship Id="rId7" Type="http://schemas.openxmlformats.org/officeDocument/2006/relationships/chart" Target="../charts/chart245.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chart" Target="../charts/chart244.xml"/><Relationship Id="rId5" Type="http://schemas.openxmlformats.org/officeDocument/2006/relationships/chart" Target="../charts/chart243.xml"/><Relationship Id="rId4" Type="http://schemas.openxmlformats.org/officeDocument/2006/relationships/chart" Target="../charts/chart242.xml"/><Relationship Id="rId9" Type="http://schemas.openxmlformats.org/officeDocument/2006/relationships/chart" Target="../charts/chart247.xml"/></Relationships>
</file>

<file path=ppt/slides/_rels/slide53.xml.rels><?xml version="1.0" encoding="UTF-8" standalone="yes"?>
<Relationships xmlns="http://schemas.openxmlformats.org/package/2006/relationships"><Relationship Id="rId8" Type="http://schemas.openxmlformats.org/officeDocument/2006/relationships/chart" Target="../charts/chart253.xml"/><Relationship Id="rId3" Type="http://schemas.openxmlformats.org/officeDocument/2006/relationships/chart" Target="../charts/chart248.xml"/><Relationship Id="rId7" Type="http://schemas.openxmlformats.org/officeDocument/2006/relationships/chart" Target="../charts/chart252.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chart" Target="../charts/chart251.xml"/><Relationship Id="rId5" Type="http://schemas.openxmlformats.org/officeDocument/2006/relationships/chart" Target="../charts/chart250.xml"/><Relationship Id="rId4" Type="http://schemas.openxmlformats.org/officeDocument/2006/relationships/chart" Target="../charts/chart249.xml"/><Relationship Id="rId9" Type="http://schemas.openxmlformats.org/officeDocument/2006/relationships/chart" Target="../charts/chart254.xml"/></Relationships>
</file>

<file path=ppt/slides/_rels/slide54.xml.rels><?xml version="1.0" encoding="UTF-8" standalone="yes"?>
<Relationships xmlns="http://schemas.openxmlformats.org/package/2006/relationships"><Relationship Id="rId8" Type="http://schemas.openxmlformats.org/officeDocument/2006/relationships/chart" Target="../charts/chart260.xml"/><Relationship Id="rId3" Type="http://schemas.openxmlformats.org/officeDocument/2006/relationships/chart" Target="../charts/chart255.xml"/><Relationship Id="rId7" Type="http://schemas.openxmlformats.org/officeDocument/2006/relationships/chart" Target="../charts/chart259.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chart" Target="../charts/chart258.xml"/><Relationship Id="rId5" Type="http://schemas.openxmlformats.org/officeDocument/2006/relationships/chart" Target="../charts/chart257.xml"/><Relationship Id="rId4" Type="http://schemas.openxmlformats.org/officeDocument/2006/relationships/chart" Target="../charts/chart256.xml"/><Relationship Id="rId9" Type="http://schemas.openxmlformats.org/officeDocument/2006/relationships/chart" Target="../charts/chart261.xml"/></Relationships>
</file>

<file path=ppt/slides/_rels/slide55.xml.rels><?xml version="1.0" encoding="UTF-8" standalone="yes"?>
<Relationships xmlns="http://schemas.openxmlformats.org/package/2006/relationships"><Relationship Id="rId8" Type="http://schemas.openxmlformats.org/officeDocument/2006/relationships/chart" Target="../charts/chart267.xml"/><Relationship Id="rId3" Type="http://schemas.openxmlformats.org/officeDocument/2006/relationships/chart" Target="../charts/chart262.xml"/><Relationship Id="rId7" Type="http://schemas.openxmlformats.org/officeDocument/2006/relationships/chart" Target="../charts/chart266.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chart" Target="../charts/chart265.xml"/><Relationship Id="rId5" Type="http://schemas.openxmlformats.org/officeDocument/2006/relationships/chart" Target="../charts/chart264.xml"/><Relationship Id="rId4" Type="http://schemas.openxmlformats.org/officeDocument/2006/relationships/chart" Target="../charts/chart263.xml"/><Relationship Id="rId9" Type="http://schemas.openxmlformats.org/officeDocument/2006/relationships/chart" Target="../charts/chart268.xml"/></Relationships>
</file>

<file path=ppt/slides/_rels/slide56.xml.rels><?xml version="1.0" encoding="UTF-8" standalone="yes"?>
<Relationships xmlns="http://schemas.openxmlformats.org/package/2006/relationships"><Relationship Id="rId8" Type="http://schemas.openxmlformats.org/officeDocument/2006/relationships/chart" Target="../charts/chart274.xml"/><Relationship Id="rId3" Type="http://schemas.openxmlformats.org/officeDocument/2006/relationships/chart" Target="../charts/chart269.xml"/><Relationship Id="rId7" Type="http://schemas.openxmlformats.org/officeDocument/2006/relationships/chart" Target="../charts/chart273.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chart" Target="../charts/chart272.xml"/><Relationship Id="rId5" Type="http://schemas.openxmlformats.org/officeDocument/2006/relationships/chart" Target="../charts/chart271.xml"/><Relationship Id="rId4" Type="http://schemas.openxmlformats.org/officeDocument/2006/relationships/chart" Target="../charts/chart270.xml"/><Relationship Id="rId9" Type="http://schemas.openxmlformats.org/officeDocument/2006/relationships/chart" Target="../charts/chart275.xml"/></Relationships>
</file>

<file path=ppt/slides/_rels/slide57.xml.rels><?xml version="1.0" encoding="UTF-8" standalone="yes"?>
<Relationships xmlns="http://schemas.openxmlformats.org/package/2006/relationships"><Relationship Id="rId8" Type="http://schemas.openxmlformats.org/officeDocument/2006/relationships/chart" Target="../charts/chart281.xml"/><Relationship Id="rId3" Type="http://schemas.openxmlformats.org/officeDocument/2006/relationships/chart" Target="../charts/chart276.xml"/><Relationship Id="rId7" Type="http://schemas.openxmlformats.org/officeDocument/2006/relationships/chart" Target="../charts/chart280.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hart" Target="../charts/chart279.xml"/><Relationship Id="rId5" Type="http://schemas.openxmlformats.org/officeDocument/2006/relationships/chart" Target="../charts/chart278.xml"/><Relationship Id="rId4" Type="http://schemas.openxmlformats.org/officeDocument/2006/relationships/chart" Target="../charts/chart277.xml"/><Relationship Id="rId9" Type="http://schemas.openxmlformats.org/officeDocument/2006/relationships/chart" Target="../charts/chart282.xml"/></Relationships>
</file>

<file path=ppt/slides/_rels/slide58.xml.rels><?xml version="1.0" encoding="UTF-8" standalone="yes"?>
<Relationships xmlns="http://schemas.openxmlformats.org/package/2006/relationships"><Relationship Id="rId8" Type="http://schemas.openxmlformats.org/officeDocument/2006/relationships/chart" Target="../charts/chart288.xml"/><Relationship Id="rId3" Type="http://schemas.openxmlformats.org/officeDocument/2006/relationships/chart" Target="../charts/chart283.xml"/><Relationship Id="rId7" Type="http://schemas.openxmlformats.org/officeDocument/2006/relationships/chart" Target="../charts/chart287.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chart" Target="../charts/chart286.xml"/><Relationship Id="rId5" Type="http://schemas.openxmlformats.org/officeDocument/2006/relationships/chart" Target="../charts/chart285.xml"/><Relationship Id="rId4" Type="http://schemas.openxmlformats.org/officeDocument/2006/relationships/chart" Target="../charts/chart284.xml"/><Relationship Id="rId9" Type="http://schemas.openxmlformats.org/officeDocument/2006/relationships/chart" Target="../charts/chart289.xml"/></Relationships>
</file>

<file path=ppt/slides/_rels/slide59.xml.rels><?xml version="1.0" encoding="UTF-8" standalone="yes"?>
<Relationships xmlns="http://schemas.openxmlformats.org/package/2006/relationships"><Relationship Id="rId8" Type="http://schemas.openxmlformats.org/officeDocument/2006/relationships/chart" Target="../charts/chart295.xml"/><Relationship Id="rId3" Type="http://schemas.openxmlformats.org/officeDocument/2006/relationships/chart" Target="../charts/chart290.xml"/><Relationship Id="rId7" Type="http://schemas.openxmlformats.org/officeDocument/2006/relationships/chart" Target="../charts/chart294.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chart" Target="../charts/chart293.xml"/><Relationship Id="rId5" Type="http://schemas.openxmlformats.org/officeDocument/2006/relationships/chart" Target="../charts/chart292.xml"/><Relationship Id="rId4" Type="http://schemas.openxmlformats.org/officeDocument/2006/relationships/chart" Target="../charts/chart291.xml"/><Relationship Id="rId9" Type="http://schemas.openxmlformats.org/officeDocument/2006/relationships/chart" Target="../charts/chart296.xml"/></Relationships>
</file>

<file path=ppt/slides/_rels/slide6.xml.rels><?xml version="1.0" encoding="UTF-8" standalone="yes"?>
<Relationships xmlns="http://schemas.openxmlformats.org/package/2006/relationships"><Relationship Id="rId3" Type="http://schemas.openxmlformats.org/officeDocument/2006/relationships/slide" Target="slide77.xml"/><Relationship Id="rId7" Type="http://schemas.openxmlformats.org/officeDocument/2006/relationships/hyperlink" Target="http://www.cqc.org.uk/what-we-do/how-we-use-information/monitoring-nhs-acute-hospital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2-adults-inpatients/year/2021/" TargetMode="External"/><Relationship Id="rId4" Type="http://schemas.openxmlformats.org/officeDocument/2006/relationships/hyperlink" Target="http://www.cqc.org.uk/inpatientsurvey" TargetMode="External"/></Relationships>
</file>

<file path=ppt/slides/_rels/slide60.xml.rels><?xml version="1.0" encoding="UTF-8" standalone="yes"?>
<Relationships xmlns="http://schemas.openxmlformats.org/package/2006/relationships"><Relationship Id="rId8" Type="http://schemas.openxmlformats.org/officeDocument/2006/relationships/chart" Target="../charts/chart302.xml"/><Relationship Id="rId3" Type="http://schemas.openxmlformats.org/officeDocument/2006/relationships/chart" Target="../charts/chart297.xml"/><Relationship Id="rId7" Type="http://schemas.openxmlformats.org/officeDocument/2006/relationships/chart" Target="../charts/chart301.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chart" Target="../charts/chart300.xml"/><Relationship Id="rId5" Type="http://schemas.openxmlformats.org/officeDocument/2006/relationships/chart" Target="../charts/chart299.xml"/><Relationship Id="rId4" Type="http://schemas.openxmlformats.org/officeDocument/2006/relationships/chart" Target="../charts/chart298.xml"/><Relationship Id="rId9" Type="http://schemas.openxmlformats.org/officeDocument/2006/relationships/chart" Target="../charts/chart303.xml"/></Relationships>
</file>

<file path=ppt/slides/_rels/slide61.xml.rels><?xml version="1.0" encoding="UTF-8" standalone="yes"?>
<Relationships xmlns="http://schemas.openxmlformats.org/package/2006/relationships"><Relationship Id="rId3" Type="http://schemas.openxmlformats.org/officeDocument/2006/relationships/chart" Target="../charts/chart304.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chart" Target="../charts/chart307.xml"/><Relationship Id="rId5" Type="http://schemas.openxmlformats.org/officeDocument/2006/relationships/chart" Target="../charts/chart306.xml"/><Relationship Id="rId4" Type="http://schemas.openxmlformats.org/officeDocument/2006/relationships/chart" Target="../charts/chart30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308.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309.xml"/></Relationships>
</file>

<file path=ppt/slides/_rels/slide64.xml.rels><?xml version="1.0" encoding="UTF-8" standalone="yes"?>
<Relationships xmlns="http://schemas.openxmlformats.org/package/2006/relationships"><Relationship Id="rId3" Type="http://schemas.openxmlformats.org/officeDocument/2006/relationships/chart" Target="../charts/chart310.xm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311.xml"/></Relationships>
</file>

<file path=ppt/slides/_rels/slide65.xml.rels><?xml version="1.0" encoding="UTF-8" standalone="yes"?>
<Relationships xmlns="http://schemas.openxmlformats.org/package/2006/relationships"><Relationship Id="rId3" Type="http://schemas.openxmlformats.org/officeDocument/2006/relationships/chart" Target="../charts/chart312.xml"/><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chart" Target="../charts/chart314.xml"/><Relationship Id="rId4" Type="http://schemas.openxmlformats.org/officeDocument/2006/relationships/chart" Target="../charts/chart313.xml"/></Relationships>
</file>

<file path=ppt/slides/_rels/slide66.xml.rels><?xml version="1.0" encoding="UTF-8" standalone="yes"?>
<Relationships xmlns="http://schemas.openxmlformats.org/package/2006/relationships"><Relationship Id="rId3" Type="http://schemas.openxmlformats.org/officeDocument/2006/relationships/chart" Target="../charts/chart315.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chart" Target="../charts/chart316.xml"/></Relationships>
</file>

<file path=ppt/slides/_rels/slide67.xml.rels><?xml version="1.0" encoding="UTF-8" standalone="yes"?>
<Relationships xmlns="http://schemas.openxmlformats.org/package/2006/relationships"><Relationship Id="rId3" Type="http://schemas.openxmlformats.org/officeDocument/2006/relationships/chart" Target="../charts/chart317.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318.xml"/></Relationships>
</file>

<file path=ppt/slides/_rels/slide68.xml.rels><?xml version="1.0" encoding="UTF-8" standalone="yes"?>
<Relationships xmlns="http://schemas.openxmlformats.org/package/2006/relationships"><Relationship Id="rId3" Type="http://schemas.openxmlformats.org/officeDocument/2006/relationships/chart" Target="../charts/chart319.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320.xml"/></Relationships>
</file>

<file path=ppt/slides/_rels/slide69.xml.rels><?xml version="1.0" encoding="UTF-8" standalone="yes"?>
<Relationships xmlns="http://schemas.openxmlformats.org/package/2006/relationships"><Relationship Id="rId3" Type="http://schemas.openxmlformats.org/officeDocument/2006/relationships/chart" Target="../charts/chart321.xml"/><Relationship Id="rId7" Type="http://schemas.openxmlformats.org/officeDocument/2006/relationships/chart" Target="../charts/chart325.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chart" Target="../charts/chart324.xml"/><Relationship Id="rId5" Type="http://schemas.openxmlformats.org/officeDocument/2006/relationships/chart" Target="../charts/chart323.xml"/><Relationship Id="rId4" Type="http://schemas.openxmlformats.org/officeDocument/2006/relationships/chart" Target="../charts/chart3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mailto:InpatientCoordination@ipsos.com"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326.xml"/><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327.xml"/><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328.xml"/><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chart" Target="../charts/chart329.xml"/><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chart" Target="../charts/chart330.xml"/></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9.xml"/><Relationship Id="rId5" Type="http://schemas.openxmlformats.org/officeDocument/2006/relationships/chart" Target="../charts/chart332.xml"/><Relationship Id="rId4" Type="http://schemas.openxmlformats.org/officeDocument/2006/relationships/chart" Target="../charts/chart331.xml"/></Relationships>
</file>

<file path=ppt/slides/_rels/slide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8.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image" Target="../media/image8.png"/><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75.xml"/><Relationship Id="rId5" Type="http://schemas.openxmlformats.org/officeDocument/2006/relationships/slide" Target="slide72.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 uri="{C183D7F6-B498-43B3-948B-1728B52AA6E4}">
                <adec:decorative xmlns:adec="http://schemas.microsoft.com/office/drawing/2017/decorative" val="0"/>
              </a:ext>
            </a:extLst>
          </p:cNvPr>
          <p:cNvSpPr>
            <a:spLocks noGrp="1"/>
          </p:cNvSpPr>
          <p:nvPr>
            <p:ph type="title"/>
          </p:nvPr>
        </p:nvSpPr>
        <p:spPr>
          <a:xfrm>
            <a:off x="711675" y="3796101"/>
            <a:ext cx="10623081" cy="443198"/>
          </a:xfrm>
        </p:spPr>
        <p:txBody>
          <a:bodyPr/>
          <a:lstStyle/>
          <a:p>
            <a:r>
              <a:rPr lang="en-GB" sz="3200" dirty="0">
                <a:latin typeface="Arial" panose="020B0604020202020204" pitchFamily="34" charset="0"/>
                <a:cs typeface="Arial" panose="020B0604020202020204" pitchFamily="34" charset="0"/>
              </a:rPr>
              <a:t>Royal Berkshire NHS Foundation Trust</a:t>
            </a:r>
          </a:p>
        </p:txBody>
      </p:sp>
      <p:sp>
        <p:nvSpPr>
          <p:cNvPr id="8" name="Title 4">
            <a:extLst>
              <a:ext uri="{FF2B5EF4-FFF2-40B4-BE49-F238E27FC236}">
                <a16:creationId xmlns:a16="http://schemas.microsoft.com/office/drawing/2014/main" id="{DC588BF7-52C9-4FF7-9C7F-26C2F2D4117E}"/>
              </a:ext>
            </a:extLst>
          </p:cNvPr>
          <p:cNvSpPr txBox="1">
            <a:spLocks/>
          </p:cNvSpPr>
          <p:nvPr/>
        </p:nvSpPr>
        <p:spPr>
          <a:xfrm>
            <a:off x="711675" y="2201554"/>
            <a:ext cx="10270873"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GB" sz="4000" dirty="0"/>
              <a:t>NHS Adult Inpatient Survey 2021</a:t>
            </a:r>
            <a:br>
              <a:rPr lang="en-GB" sz="4000" dirty="0"/>
            </a:br>
            <a:r>
              <a:rPr lang="en-GB" sz="4000" dirty="0"/>
              <a:t>Benchmark Report</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laceholder 1">
            <a:extLst>
              <a:ext uri="{FF2B5EF4-FFF2-40B4-BE49-F238E27FC236}">
                <a16:creationId xmlns:a16="http://schemas.microsoft.com/office/drawing/2014/main" id="{6CBC387C-3133-4372-99EE-D99E88DBAD5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4" name="Rectangle 53">
            <a:extLst>
              <a:ext uri="{FF2B5EF4-FFF2-40B4-BE49-F238E27FC236}">
                <a16:creationId xmlns:a16="http://schemas.microsoft.com/office/drawing/2014/main" id="{0D028931-3DE0-43F5-BC72-CD25EDACF7DD}"/>
              </a:ext>
              <a:ext uri="{C183D7F6-B498-43B3-948B-1728B52AA6E4}">
                <adec:decorative xmlns:adec="http://schemas.microsoft.com/office/drawing/2017/decorative" val="1"/>
              </a:ext>
            </a:extLst>
          </p:cNvPr>
          <p:cNvSpPr/>
          <p:nvPr/>
        </p:nvSpPr>
        <p:spPr>
          <a:xfrm>
            <a:off x="6198342" y="2124224"/>
            <a:ext cx="5647046" cy="4332484"/>
          </a:xfrm>
          <a:prstGeom prst="rect">
            <a:avLst/>
          </a:prstGeom>
          <a:solidFill>
            <a:schemeClr val="bg1">
              <a:lumMod val="95000"/>
            </a:schemeClr>
          </a:solidFill>
          <a:ln>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D23427E-97E9-4210-8D9D-275D4FA4B5E2}"/>
              </a:ext>
              <a:ext uri="{C183D7F6-B498-43B3-948B-1728B52AA6E4}">
                <adec:decorative xmlns:adec="http://schemas.microsoft.com/office/drawing/2017/decorative" val="1"/>
              </a:ext>
            </a:extLst>
          </p:cNvPr>
          <p:cNvSpPr/>
          <p:nvPr/>
        </p:nvSpPr>
        <p:spPr>
          <a:xfrm>
            <a:off x="391266" y="2124225"/>
            <a:ext cx="5647046" cy="4334700"/>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5239D303-CD38-4C8C-8EE9-D72304E7190C}"/>
              </a:ext>
            </a:extLst>
          </p:cNvPr>
          <p:cNvSpPr>
            <a:spLocks noGrp="1"/>
          </p:cNvSpPr>
          <p:nvPr>
            <p:ph type="title"/>
          </p:nvPr>
        </p:nvSpPr>
        <p:spPr>
          <a:xfrm>
            <a:off x="356470" y="540000"/>
            <a:ext cx="11417697" cy="654856"/>
          </a:xfrm>
        </p:spPr>
        <p:txBody>
          <a:bodyPr>
            <a:normAutofit/>
          </a:bodyPr>
          <a:lstStyle/>
          <a:p>
            <a:r>
              <a:rPr lang="en-GB" dirty="0"/>
              <a:t>Best and worst performance relative to the trust average</a:t>
            </a:r>
          </a:p>
        </p:txBody>
      </p:sp>
      <p:sp>
        <p:nvSpPr>
          <p:cNvPr id="68" name="TextBox 67">
            <a:extLst>
              <a:ext uri="{FF2B5EF4-FFF2-40B4-BE49-F238E27FC236}">
                <a16:creationId xmlns:a16="http://schemas.microsoft.com/office/drawing/2014/main" id="{29BA4F02-2FC2-46C6-B277-AD44415E072C}"/>
              </a:ext>
            </a:extLst>
          </p:cNvPr>
          <p:cNvSpPr txBox="1"/>
          <p:nvPr/>
        </p:nvSpPr>
        <p:spPr>
          <a:xfrm>
            <a:off x="396341" y="1063868"/>
            <a:ext cx="11316186" cy="1015663"/>
          </a:xfrm>
          <a:prstGeom prst="rect">
            <a:avLst/>
          </a:prstGeom>
          <a:noFill/>
        </p:spPr>
        <p:txBody>
          <a:bodyPr wrap="square">
            <a:spAutoFit/>
          </a:bodyPr>
          <a:lstStyle/>
          <a:p>
            <a:pPr>
              <a:defRPr/>
            </a:pP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These five questions are calculated by comparing your trust’s results to the trust average </a:t>
            </a:r>
            <a:r>
              <a:rPr lang="en-GB" sz="1200" dirty="0">
                <a:latin typeface="Arial" panose="020B0604020202020204" pitchFamily="34" charset="0"/>
                <a:cs typeface="Arial" panose="020B0604020202020204" pitchFamily="34" charset="0"/>
              </a:rPr>
              <a:t>(the average trust score across England).</a:t>
            </a: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Top five scores</a:t>
            </a:r>
            <a:r>
              <a:rPr lang="en-GB" sz="1200" dirty="0">
                <a:latin typeface="Arial" panose="020B0604020202020204" pitchFamily="34" charset="0"/>
                <a:cs typeface="Arial" panose="020B0604020202020204" pitchFamily="34" charset="0"/>
              </a:rPr>
              <a:t>: These are the five results for your trust that are highest compared with the trust average. If none of the results for your trust are above the trust average, then the results that are closest to the trust average have been chosen, meaning a trust’s best performance may be worse than the trust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Bottom five scores: </a:t>
            </a:r>
            <a:r>
              <a:rPr lang="en-GB" sz="1200" dirty="0">
                <a:latin typeface="Arial" panose="020B0604020202020204" pitchFamily="34" charset="0"/>
                <a:cs typeface="Arial" panose="020B0604020202020204" pitchFamily="34" charset="0"/>
              </a:rPr>
              <a:t>These are the five results for your trust that are lowest compared with the trust average. If none of the results for your trust are below the trust average, then the results that are closest to the trust average have been chosen, meaning a trust’s worst performance may be better than the trust average.</a:t>
            </a:r>
            <a:endPar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63E1292-0855-4CCD-BCBF-AF71B88B603E}"/>
              </a:ext>
              <a:ext uri="{C183D7F6-B498-43B3-948B-1728B52AA6E4}">
                <adec:decorative xmlns:adec="http://schemas.microsoft.com/office/drawing/2017/decorative" val="1"/>
              </a:ext>
            </a:extLst>
          </p:cNvPr>
          <p:cNvSpPr txBox="1"/>
          <p:nvPr/>
        </p:nvSpPr>
        <p:spPr>
          <a:xfrm>
            <a:off x="569049" y="2214330"/>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B7ACC0"/>
                </a:highlight>
                <a:uLnTx/>
                <a:uFillTx/>
                <a:latin typeface="Arial" panose="020B0604020202020204" pitchFamily="34" charset="0"/>
                <a:ea typeface="+mn-ea"/>
                <a:cs typeface="Arial" panose="020B0604020202020204" pitchFamily="34" charset="0"/>
              </a:rPr>
              <a:t>Top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pSp>
        <p:nvGrpSpPr>
          <p:cNvPr id="5" name="Group 4">
            <a:extLst>
              <a:ext uri="{FF2B5EF4-FFF2-40B4-BE49-F238E27FC236}">
                <a16:creationId xmlns:a16="http://schemas.microsoft.com/office/drawing/2014/main" id="{513ACFA5-060C-4AB1-B9CC-485165AB8F00}"/>
              </a:ext>
              <a:ext uri="{C183D7F6-B498-43B3-948B-1728B52AA6E4}">
                <adec:decorative xmlns:adec="http://schemas.microsoft.com/office/drawing/2017/decorative" val="1"/>
              </a:ext>
            </a:extLst>
          </p:cNvPr>
          <p:cNvGrpSpPr/>
          <p:nvPr/>
        </p:nvGrpSpPr>
        <p:grpSpPr>
          <a:xfrm>
            <a:off x="667489" y="2646502"/>
            <a:ext cx="3368818" cy="288720"/>
            <a:chOff x="690833" y="2272986"/>
            <a:chExt cx="3368818" cy="288720"/>
          </a:xfrm>
        </p:grpSpPr>
        <p:sp>
          <p:nvSpPr>
            <p:cNvPr id="8" name="Rectangle 7">
              <a:extLst>
                <a:ext uri="{FF2B5EF4-FFF2-40B4-BE49-F238E27FC236}">
                  <a16:creationId xmlns:a16="http://schemas.microsoft.com/office/drawing/2014/main" id="{DB81CA9B-8640-4D55-9953-E2B998A3B64B}"/>
                </a:ext>
              </a:extLst>
            </p:cNvPr>
            <p:cNvSpPr/>
            <p:nvPr/>
          </p:nvSpPr>
          <p:spPr>
            <a:xfrm>
              <a:off x="690833" y="2360063"/>
              <a:ext cx="142875" cy="144000"/>
            </a:xfrm>
            <a:prstGeom prst="rect">
              <a:avLst/>
            </a:prstGeom>
            <a:solidFill>
              <a:srgbClr val="B7AC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3C4C5960-CD3A-4E48-B475-CF0A7255FC53}"/>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3" name="Rectangle 22">
              <a:extLst>
                <a:ext uri="{FF2B5EF4-FFF2-40B4-BE49-F238E27FC236}">
                  <a16:creationId xmlns:a16="http://schemas.microsoft.com/office/drawing/2014/main" id="{30F49F56-978F-44E9-B81C-CCEA16661996}"/>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7D71F102-68CF-41DD-A615-C6ED66812E83}"/>
                </a:ext>
              </a:extLst>
            </p:cNvPr>
            <p:cNvSpPr txBox="1"/>
            <p:nvPr/>
          </p:nvSpPr>
          <p:spPr>
            <a:xfrm>
              <a:off x="2152143" y="2272986"/>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grpSp>
        <p:nvGrpSpPr>
          <p:cNvPr id="25" name="Group 24">
            <a:extLst>
              <a:ext uri="{FF2B5EF4-FFF2-40B4-BE49-F238E27FC236}">
                <a16:creationId xmlns:a16="http://schemas.microsoft.com/office/drawing/2014/main" id="{383F4F1F-3FE1-4313-8108-A13027E7D296}"/>
              </a:ext>
              <a:ext uri="{C183D7F6-B498-43B3-948B-1728B52AA6E4}">
                <adec:decorative xmlns:adec="http://schemas.microsoft.com/office/drawing/2017/decorative" val="1"/>
              </a:ext>
            </a:extLst>
          </p:cNvPr>
          <p:cNvGrpSpPr/>
          <p:nvPr/>
        </p:nvGrpSpPr>
        <p:grpSpPr>
          <a:xfrm>
            <a:off x="6460693" y="2605919"/>
            <a:ext cx="3368818" cy="279928"/>
            <a:chOff x="690833" y="2281778"/>
            <a:chExt cx="3368818" cy="279928"/>
          </a:xfrm>
        </p:grpSpPr>
        <p:sp>
          <p:nvSpPr>
            <p:cNvPr id="26" name="Rectangle 25">
              <a:extLst>
                <a:ext uri="{FF2B5EF4-FFF2-40B4-BE49-F238E27FC236}">
                  <a16:creationId xmlns:a16="http://schemas.microsoft.com/office/drawing/2014/main" id="{2BDA9EC0-CD16-44B0-A1DE-1DEA814D7DC0}"/>
                </a:ext>
              </a:extLst>
            </p:cNvPr>
            <p:cNvSpPr/>
            <p:nvPr/>
          </p:nvSpPr>
          <p:spPr>
            <a:xfrm>
              <a:off x="690833" y="2360063"/>
              <a:ext cx="142875" cy="144000"/>
            </a:xfrm>
            <a:prstGeom prst="rect">
              <a:avLst/>
            </a:prstGeom>
            <a:solidFill>
              <a:srgbClr val="9FA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TextBox 26">
              <a:extLst>
                <a:ext uri="{FF2B5EF4-FFF2-40B4-BE49-F238E27FC236}">
                  <a16:creationId xmlns:a16="http://schemas.microsoft.com/office/drawing/2014/main" id="{867A4F12-B272-49A0-BD22-155922070934}"/>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8" name="Rectangle 27">
              <a:extLst>
                <a:ext uri="{FF2B5EF4-FFF2-40B4-BE49-F238E27FC236}">
                  <a16:creationId xmlns:a16="http://schemas.microsoft.com/office/drawing/2014/main" id="{F52864BE-E435-4C84-9B02-D29033EDC193}"/>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63A719ED-1FD4-4071-A42F-E8386B2FE2E0}"/>
                </a:ext>
              </a:extLst>
            </p:cNvPr>
            <p:cNvSpPr txBox="1"/>
            <p:nvPr/>
          </p:nvSpPr>
          <p:spPr>
            <a:xfrm>
              <a:off x="2152143" y="2281778"/>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sp>
        <p:nvSpPr>
          <p:cNvPr id="43" name="TextBox 42">
            <a:extLst>
              <a:ext uri="{FF2B5EF4-FFF2-40B4-BE49-F238E27FC236}">
                <a16:creationId xmlns:a16="http://schemas.microsoft.com/office/drawing/2014/main" id="{C2DEB192-E75B-4C23-BBDA-26D9B118A492}"/>
              </a:ext>
              <a:ext uri="{C183D7F6-B498-43B3-948B-1728B52AA6E4}">
                <adec:decorative xmlns:adec="http://schemas.microsoft.com/office/drawing/2017/decorative" val="1"/>
              </a:ext>
            </a:extLst>
          </p:cNvPr>
          <p:cNvSpPr txBox="1"/>
          <p:nvPr/>
        </p:nvSpPr>
        <p:spPr>
          <a:xfrm>
            <a:off x="6369064" y="2214329"/>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9FAEC1"/>
                </a:highlight>
                <a:uLnTx/>
                <a:uFillTx/>
                <a:latin typeface="Arial" panose="020B0604020202020204" pitchFamily="34" charset="0"/>
                <a:ea typeface="+mn-ea"/>
                <a:cs typeface="Arial" panose="020B0604020202020204" pitchFamily="34" charset="0"/>
              </a:rPr>
              <a:t>Bottom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aphicFrame>
        <p:nvGraphicFramePr>
          <p:cNvPr id="35" name="D_3480b63df24e5775" descr="Bar chart showing the top five scores for this trust compared to the trust average.">
            <a:extLst>
              <a:ext uri="{FF2B5EF4-FFF2-40B4-BE49-F238E27FC236}">
                <a16:creationId xmlns:a16="http://schemas.microsoft.com/office/drawing/2014/main" id="{DDE84C12-98A4-43AD-B7F4-93DE029E4EC2}"/>
              </a:ext>
            </a:extLst>
          </p:cNvPr>
          <p:cNvGraphicFramePr/>
          <p:nvPr>
            <p:extLst>
              <p:ext uri="{D42A27DB-BD31-4B8C-83A1-F6EECF244321}">
                <p14:modId xmlns:p14="http://schemas.microsoft.com/office/powerpoint/2010/main" val="1049243930"/>
              </p:ext>
            </p:extLst>
          </p:nvPr>
        </p:nvGraphicFramePr>
        <p:xfrm>
          <a:off x="377602" y="2144860"/>
          <a:ext cx="5902654" cy="43324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D_b39723761ff266fa_CalcTable">
            <a:extLst>
              <a:ext uri="{FF2B5EF4-FFF2-40B4-BE49-F238E27FC236}">
                <a16:creationId xmlns:a16="http://schemas.microsoft.com/office/drawing/2014/main" id="{B433A3FF-7F5A-4F7E-BCEA-3DBFA4143ED1}"/>
              </a:ext>
            </a:extLst>
          </p:cNvPr>
          <p:cNvGraphicFramePr>
            <a:graphicFrameLocks noGrp="1"/>
          </p:cNvGraphicFramePr>
          <p:nvPr>
            <p:extLst>
              <p:ext uri="{D42A27DB-BD31-4B8C-83A1-F6EECF244321}">
                <p14:modId xmlns:p14="http://schemas.microsoft.com/office/powerpoint/2010/main" val="1927761068"/>
              </p:ext>
            </p:extLst>
          </p:nvPr>
        </p:nvGraphicFramePr>
        <p:xfrm>
          <a:off x="474416" y="3028053"/>
          <a:ext cx="3093744" cy="3349664"/>
        </p:xfrm>
        <a:graphic>
          <a:graphicData uri="http://schemas.openxmlformats.org/drawingml/2006/table">
            <a:tbl>
              <a:tblPr firstRow="1" bandRow="1">
                <a:tableStyleId>{5940675A-B579-460E-94D1-54222C63F5DA}</a:tableStyleId>
              </a:tblPr>
              <a:tblGrid>
                <a:gridCol w="782884">
                  <a:extLst>
                    <a:ext uri="{9D8B030D-6E8A-4147-A177-3AD203B41FA5}">
                      <a16:colId xmlns:a16="http://schemas.microsoft.com/office/drawing/2014/main" val="1244472185"/>
                    </a:ext>
                  </a:extLst>
                </a:gridCol>
                <a:gridCol w="88900">
                  <a:extLst>
                    <a:ext uri="{9D8B030D-6E8A-4147-A177-3AD203B41FA5}">
                      <a16:colId xmlns:a16="http://schemas.microsoft.com/office/drawing/2014/main" val="1132576877"/>
                    </a:ext>
                  </a:extLst>
                </a:gridCol>
                <a:gridCol w="2221960">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Q7. Did the hospital staff explain the reasons for changing wards during the night in a way you could understand?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Q43. Did hospital staff tell you who to contact if you were worried about your condition or treatment after you left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Q11. Were you offered food that met any dietary needs or requirements you had?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Feedback on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Q49. During your hospital stay, were you ever asked to give your views on the quality of your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9" name="D_2e53f552d84e74d4" descr="Bar chart showing the top five scores for this trust compared to the trust average.">
            <a:extLst>
              <a:ext uri="{FF2B5EF4-FFF2-40B4-BE49-F238E27FC236}">
                <a16:creationId xmlns:a16="http://schemas.microsoft.com/office/drawing/2014/main" id="{1F8BD0B3-F2DE-4CBF-965C-B8DBB127181E}"/>
              </a:ext>
            </a:extLst>
          </p:cNvPr>
          <p:cNvGraphicFramePr/>
          <p:nvPr>
            <p:extLst>
              <p:ext uri="{D42A27DB-BD31-4B8C-83A1-F6EECF244321}">
                <p14:modId xmlns:p14="http://schemas.microsoft.com/office/powerpoint/2010/main" val="4280676716"/>
              </p:ext>
            </p:extLst>
          </p:nvPr>
        </p:nvGraphicFramePr>
        <p:xfrm>
          <a:off x="6262760" y="2100166"/>
          <a:ext cx="5902654" cy="43324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D_b39723761ff266fa" hidden="1">
            <a:extLst>
              <a:ext uri="{FF2B5EF4-FFF2-40B4-BE49-F238E27FC236}">
                <a16:creationId xmlns:a16="http://schemas.microsoft.com/office/drawing/2014/main" id="{B20E906E-D2E8-4E17-9F26-820763A8AB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09404101"/>
              </p:ext>
            </p:extLst>
          </p:nvPr>
        </p:nvGraphicFramePr>
        <p:xfrm>
          <a:off x="-2155068" y="2380889"/>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58dd63de9586c4d4_CalcTable">
            <a:extLst>
              <a:ext uri="{FF2B5EF4-FFF2-40B4-BE49-F238E27FC236}">
                <a16:creationId xmlns:a16="http://schemas.microsoft.com/office/drawing/2014/main" id="{05487BDE-11C7-49AE-8B2B-0FF41B6C081A}"/>
              </a:ext>
            </a:extLst>
          </p:cNvPr>
          <p:cNvGraphicFramePr>
            <a:graphicFrameLocks noGrp="1"/>
          </p:cNvGraphicFramePr>
          <p:nvPr>
            <p:extLst>
              <p:ext uri="{D42A27DB-BD31-4B8C-83A1-F6EECF244321}">
                <p14:modId xmlns:p14="http://schemas.microsoft.com/office/powerpoint/2010/main" val="24167822"/>
              </p:ext>
            </p:extLst>
          </p:nvPr>
        </p:nvGraphicFramePr>
        <p:xfrm>
          <a:off x="6315593" y="3030441"/>
          <a:ext cx="3093744" cy="3349664"/>
        </p:xfrm>
        <a:graphic>
          <a:graphicData uri="http://schemas.openxmlformats.org/drawingml/2006/table">
            <a:tbl>
              <a:tblPr firstRow="1" bandRow="1">
                <a:tableStyleId>{5940675A-B579-460E-94D1-54222C63F5DA}</a:tableStyleId>
              </a:tblPr>
              <a:tblGrid>
                <a:gridCol w="771007">
                  <a:extLst>
                    <a:ext uri="{9D8B030D-6E8A-4147-A177-3AD203B41FA5}">
                      <a16:colId xmlns:a16="http://schemas.microsoft.com/office/drawing/2014/main" val="1244472185"/>
                    </a:ext>
                  </a:extLst>
                </a:gridCol>
                <a:gridCol w="88900">
                  <a:extLst>
                    <a:ext uri="{9D8B030D-6E8A-4147-A177-3AD203B41FA5}">
                      <a16:colId xmlns:a16="http://schemas.microsoft.com/office/drawing/2014/main" val="42269802"/>
                    </a:ext>
                  </a:extLst>
                </a:gridCol>
                <a:gridCol w="2233837">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Your care and treatment</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Q27. Were you able to discuss your condition or treatment with hospital staff without being overheard?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hospital lighting?</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noise from other patients?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Operations and procedures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Q32. Beforehand, how well did hospital staff answer your questions about the operations or procedures?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Q10. If you brought medication with you to hospital, were you able to take it when you needed to?</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0" name="D_58dd63de9586c4d4" hidden="1">
            <a:extLst>
              <a:ext uri="{FF2B5EF4-FFF2-40B4-BE49-F238E27FC236}">
                <a16:creationId xmlns:a16="http://schemas.microsoft.com/office/drawing/2014/main" id="{26EE9182-A570-473E-A84D-33D447B29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69554351"/>
              </p:ext>
            </p:extLst>
          </p:nvPr>
        </p:nvGraphicFramePr>
        <p:xfrm>
          <a:off x="12300161" y="2369636"/>
          <a:ext cx="2032000" cy="50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865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181225"/>
            <a:ext cx="5106653" cy="564775"/>
          </a:xfrm>
        </p:spPr>
        <p:txBody>
          <a:bodyPr/>
          <a:lstStyle/>
          <a:p>
            <a:r>
              <a:rPr lang="en-GB" b="1" dirty="0">
                <a:cs typeface="Arial" panose="020B0604020202020204" pitchFamily="34" charset="0"/>
              </a:rPr>
              <a:t>Benchmarking</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687273"/>
            <a:ext cx="9372482" cy="223593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took part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 </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a </a:t>
            </a:r>
            <a:r>
              <a:rPr lang="en-GB" sz="2000" dirty="0">
                <a:solidFill>
                  <a:prstClr val="white"/>
                </a:solidFill>
                <a:latin typeface="Arial"/>
              </a:rPr>
              <a:t>comparison of section scores with other trusts in your region</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C4ECF878-E415-4E57-B2D7-63A073A046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961371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CEFC3553-9C57-45FB-A6E8-BDB74912B9E4}"/>
              </a:ext>
            </a:extLst>
          </p:cNvPr>
          <p:cNvSpPr>
            <a:spLocks noGrp="1"/>
          </p:cNvSpPr>
          <p:nvPr>
            <p:ph type="title"/>
          </p:nvPr>
        </p:nvSpPr>
        <p:spPr>
          <a:xfrm>
            <a:off x="419970" y="537464"/>
            <a:ext cx="11417697" cy="654856"/>
          </a:xfrm>
        </p:spPr>
        <p:txBody>
          <a:bodyPr>
            <a:normAutofit/>
          </a:bodyPr>
          <a:lstStyle/>
          <a:p>
            <a:r>
              <a:rPr lang="en-GB" dirty="0"/>
              <a:t>Section 1. Admission to hospital</a:t>
            </a:r>
          </a:p>
        </p:txBody>
      </p:sp>
      <p:sp>
        <p:nvSpPr>
          <p:cNvPr id="13" name="Title 6">
            <a:extLst>
              <a:ext uri="{FF2B5EF4-FFF2-40B4-BE49-F238E27FC236}">
                <a16:creationId xmlns:a16="http://schemas.microsoft.com/office/drawing/2014/main" id="{E4FA08AF-2114-4A2B-9695-6E541341080D}"/>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4" name="TextBox 23">
            <a:extLst>
              <a:ext uri="{FF2B5EF4-FFF2-40B4-BE49-F238E27FC236}">
                <a16:creationId xmlns:a16="http://schemas.microsoft.com/office/drawing/2014/main" id="{A909A451-E3B1-40E2-8A67-56560CDF6D1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8" name="D_18b84c47b2c71cc2" hidden="1">
            <a:extLst>
              <a:ext uri="{FF2B5EF4-FFF2-40B4-BE49-F238E27FC236}">
                <a16:creationId xmlns:a16="http://schemas.microsoft.com/office/drawing/2014/main" id="{B0F83B9F-F384-4287-8FC4-07F5DE09D7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16882728"/>
              </p:ext>
            </p:extLst>
          </p:nvPr>
        </p:nvGraphicFramePr>
        <p:xfrm>
          <a:off x="-2127739" y="263693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D_18b84c47b2c71cc2_CalcTable">
            <a:extLst>
              <a:ext uri="{FF2B5EF4-FFF2-40B4-BE49-F238E27FC236}">
                <a16:creationId xmlns:a16="http://schemas.microsoft.com/office/drawing/2014/main" id="{86B8DD9E-9D00-4EAD-9530-014A6F42DB06}"/>
              </a:ext>
            </a:extLst>
          </p:cNvPr>
          <p:cNvGraphicFramePr>
            <a:graphicFrameLocks noGrp="1"/>
          </p:cNvGraphicFramePr>
          <p:nvPr>
            <p:extLst>
              <p:ext uri="{D42A27DB-BD31-4B8C-83A1-F6EECF244321}">
                <p14:modId xmlns:p14="http://schemas.microsoft.com/office/powerpoint/2010/main" val="1826430423"/>
              </p:ext>
            </p:extLst>
          </p:nvPr>
        </p:nvGraphicFramePr>
        <p:xfrm>
          <a:off x="866775" y="3065905"/>
          <a:ext cx="5386590" cy="370840"/>
        </p:xfrm>
        <a:graphic>
          <a:graphicData uri="http://schemas.openxmlformats.org/drawingml/2006/table">
            <a:tbl>
              <a:tblPr firstRow="1" bandRow="1">
                <a:tableStyleId>{5C22544A-7EE6-4342-B048-85BDC9FD1C3A}</a:tableStyleId>
              </a:tblPr>
              <a:tblGrid>
                <a:gridCol w="5386590">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7.3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graphicFrame>
        <p:nvGraphicFramePr>
          <p:cNvPr id="26" name="D_80677551dd744218" descr="A bar chart showing the range of section scores for all NHS trusts for Section 1 (Admission to hospital).">
            <a:extLst>
              <a:ext uri="{FF2B5EF4-FFF2-40B4-BE49-F238E27FC236}">
                <a16:creationId xmlns:a16="http://schemas.microsoft.com/office/drawing/2014/main" id="{24E24AE3-B3D3-49F6-A216-5F2262DFA6B4}"/>
              </a:ext>
            </a:extLst>
          </p:cNvPr>
          <p:cNvGraphicFramePr/>
          <p:nvPr>
            <p:extLst>
              <p:ext uri="{D42A27DB-BD31-4B8C-83A1-F6EECF244321}">
                <p14:modId xmlns:p14="http://schemas.microsoft.com/office/powerpoint/2010/main" val="402559497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730B843-8A2A-4575-9B7A-A1303D135EC8}"/>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14" name="TextBox 13">
            <a:extLst>
              <a:ext uri="{FF2B5EF4-FFF2-40B4-BE49-F238E27FC236}">
                <a16:creationId xmlns:a16="http://schemas.microsoft.com/office/drawing/2014/main" id="{5317B5E4-1611-4B4E-A84D-BFFDF4EFCF49}"/>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15" name="Rectangle 14">
            <a:extLst>
              <a:ext uri="{FF2B5EF4-FFF2-40B4-BE49-F238E27FC236}">
                <a16:creationId xmlns:a16="http://schemas.microsoft.com/office/drawing/2014/main" id="{130DB257-64A0-4758-ACD8-00EF7F8D1ED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948489-65C2-4CC0-9C07-653038D41E5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itle 6">
            <a:extLst>
              <a:ext uri="{FF2B5EF4-FFF2-40B4-BE49-F238E27FC236}">
                <a16:creationId xmlns:a16="http://schemas.microsoft.com/office/drawing/2014/main" id="{871D2CF0-CC4E-4D79-9488-B60283713D2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sp>
        <p:nvSpPr>
          <p:cNvPr id="22" name="Title 6">
            <a:extLst>
              <a:ext uri="{FF2B5EF4-FFF2-40B4-BE49-F238E27FC236}">
                <a16:creationId xmlns:a16="http://schemas.microsoft.com/office/drawing/2014/main" id="{0AE68814-4678-4EAD-B8E7-7C893FEA43C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29" name="D_7c0a468a171faac5" descr="A bar chart showing the top five trust results within your region.">
            <a:extLst>
              <a:ext uri="{FF2B5EF4-FFF2-40B4-BE49-F238E27FC236}">
                <a16:creationId xmlns:a16="http://schemas.microsoft.com/office/drawing/2014/main" id="{B357F3FB-FCDC-4106-B7E9-2679C0998B7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8594030"/>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sp>
        <p:nvSpPr>
          <p:cNvPr id="23" name="Title 6">
            <a:extLst>
              <a:ext uri="{FF2B5EF4-FFF2-40B4-BE49-F238E27FC236}">
                <a16:creationId xmlns:a16="http://schemas.microsoft.com/office/drawing/2014/main" id="{9B78A0E7-5411-4155-87FE-C99DB61066F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0" name="D_e1637bb907769224" descr="A bar chart showing the bottom five trust results within your region.">
            <a:extLst>
              <a:ext uri="{FF2B5EF4-FFF2-40B4-BE49-F238E27FC236}">
                <a16:creationId xmlns:a16="http://schemas.microsoft.com/office/drawing/2014/main" id="{206AFFC8-77F6-462B-BB90-7E9065935AE9}"/>
              </a:ext>
            </a:extLst>
          </p:cNvPr>
          <p:cNvGraphicFramePr/>
          <p:nvPr>
            <p:extLst>
              <p:ext uri="{D42A27DB-BD31-4B8C-83A1-F6EECF244321}">
                <p14:modId xmlns:p14="http://schemas.microsoft.com/office/powerpoint/2010/main" val="396376696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_972d8ccdee453da0" hidden="1">
            <a:extLst>
              <a:ext uri="{FF2B5EF4-FFF2-40B4-BE49-F238E27FC236}">
                <a16:creationId xmlns:a16="http://schemas.microsoft.com/office/drawing/2014/main" id="{ED6F7B80-7880-4B96-AFF2-FCC6D5D286F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1180502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Ipsos Ribbon Rules" hidden="1">
            <a:extLst>
              <a:ext uri="{FF2B5EF4-FFF2-40B4-BE49-F238E27FC236}">
                <a16:creationId xmlns:a16="http://schemas.microsoft.com/office/drawing/2014/main" id="{134C02EB-B08E-4F93-B1E7-8D77F814F3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0904292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 Admission to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2" name="Rectangle 11">
            <a:extLst>
              <a:ext uri="{FF2B5EF4-FFF2-40B4-BE49-F238E27FC236}">
                <a16:creationId xmlns:a16="http://schemas.microsoft.com/office/drawing/2014/main" id="{4A275529-D94A-428A-A7E1-8D558835CD70}"/>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9fa354129418d7ba" descr="A chart showing how your Trust scored for Q5 compared with other trusts that took part; using the ‘expected range’ analysis technique. ">
            <a:extLst>
              <a:ext uri="{FF2B5EF4-FFF2-40B4-BE49-F238E27FC236}">
                <a16:creationId xmlns:a16="http://schemas.microsoft.com/office/drawing/2014/main" id="{39EC34C9-9A94-4BC5-81B0-28A1F11DC53C}"/>
              </a:ext>
            </a:extLst>
          </p:cNvPr>
          <p:cNvGraphicFramePr/>
          <p:nvPr>
            <p:extLst>
              <p:ext uri="{D42A27DB-BD31-4B8C-83A1-F6EECF244321}">
                <p14:modId xmlns:p14="http://schemas.microsoft.com/office/powerpoint/2010/main" val="254479082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D_ae7dfda0350aec25">
            <a:extLst>
              <a:ext uri="{FF2B5EF4-FFF2-40B4-BE49-F238E27FC236}">
                <a16:creationId xmlns:a16="http://schemas.microsoft.com/office/drawing/2014/main" id="{9C0B5CA6-84C9-400A-A519-0F08DB5371B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1047830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19">
            <a:extLst>
              <a:ext uri="{FF2B5EF4-FFF2-40B4-BE49-F238E27FC236}">
                <a16:creationId xmlns:a16="http://schemas.microsoft.com/office/drawing/2014/main" id="{B9473663-3447-448D-95D3-7B04B36ED92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09790522-2750-4568-A477-EFFA32303E2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D_972d8ccdee453da0_CalcTable">
            <a:extLst>
              <a:ext uri="{FF2B5EF4-FFF2-40B4-BE49-F238E27FC236}">
                <a16:creationId xmlns:a16="http://schemas.microsoft.com/office/drawing/2014/main" id="{8BDA967E-71E7-4C60-B71B-5A656D27FA3C}"/>
              </a:ext>
            </a:extLst>
          </p:cNvPr>
          <p:cNvGraphicFramePr>
            <a:graphicFrameLocks noGrp="1"/>
          </p:cNvGraphicFramePr>
          <p:nvPr>
            <p:extLst>
              <p:ext uri="{D42A27DB-BD31-4B8C-83A1-F6EECF244321}">
                <p14:modId xmlns:p14="http://schemas.microsoft.com/office/powerpoint/2010/main" val="1415004918"/>
              </p:ext>
            </p:extLst>
          </p:nvPr>
        </p:nvGraphicFramePr>
        <p:xfrm>
          <a:off x="8459403" y="1908662"/>
          <a:ext cx="3340998" cy="1670135"/>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151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3B854997-4EC4-413A-AEA8-4F0A57E5113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2183126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256D5F4-C134-493D-B0BC-FACB9F4464D5}"/>
              </a:ext>
            </a:extLst>
          </p:cNvPr>
          <p:cNvSpPr>
            <a:spLocks noGrp="1"/>
          </p:cNvSpPr>
          <p:nvPr>
            <p:ph type="title"/>
          </p:nvPr>
        </p:nvSpPr>
        <p:spPr>
          <a:xfrm>
            <a:off x="419970" y="537464"/>
            <a:ext cx="11417697" cy="654856"/>
          </a:xfrm>
        </p:spPr>
        <p:txBody>
          <a:bodyPr>
            <a:normAutofit/>
          </a:bodyPr>
          <a:lstStyle/>
          <a:p>
            <a:r>
              <a:rPr lang="en-GB" dirty="0"/>
              <a:t>Section 2. The hospital and ward</a:t>
            </a:r>
          </a:p>
        </p:txBody>
      </p:sp>
      <p:sp>
        <p:nvSpPr>
          <p:cNvPr id="16" name="Title 6">
            <a:extLst>
              <a:ext uri="{FF2B5EF4-FFF2-40B4-BE49-F238E27FC236}">
                <a16:creationId xmlns:a16="http://schemas.microsoft.com/office/drawing/2014/main" id="{A803DB53-AA29-4BAD-B768-1D9D0BEEFE42}"/>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858FB88-2ADD-4E0B-99C1-FC606D00BB11}"/>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b560a95fc3b365a" hidden="1">
            <a:extLst>
              <a:ext uri="{FF2B5EF4-FFF2-40B4-BE49-F238E27FC236}">
                <a16:creationId xmlns:a16="http://schemas.microsoft.com/office/drawing/2014/main" id="{9969833A-052C-4E22-BCA2-39B36006B8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90104350"/>
              </p:ext>
            </p:extLst>
          </p:nvPr>
        </p:nvGraphicFramePr>
        <p:xfrm>
          <a:off x="-2127739" y="261004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D_9f80d1c396028c83" descr="A bar chart showing the range of section scores for all NHS trusts for Section 1 (Admission to hospital).">
            <a:extLst>
              <a:ext uri="{FF2B5EF4-FFF2-40B4-BE49-F238E27FC236}">
                <a16:creationId xmlns:a16="http://schemas.microsoft.com/office/drawing/2014/main" id="{DBDA45A4-AFE3-454F-A60D-74EAE1705F5A}"/>
              </a:ext>
            </a:extLst>
          </p:cNvPr>
          <p:cNvGraphicFramePr/>
          <p:nvPr>
            <p:extLst>
              <p:ext uri="{D42A27DB-BD31-4B8C-83A1-F6EECF244321}">
                <p14:modId xmlns:p14="http://schemas.microsoft.com/office/powerpoint/2010/main" val="428555214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a:extLst>
              <a:ext uri="{FF2B5EF4-FFF2-40B4-BE49-F238E27FC236}">
                <a16:creationId xmlns:a16="http://schemas.microsoft.com/office/drawing/2014/main" id="{0782E3DF-8121-4193-8A6A-67AE672D60B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45" name="TextBox 44">
            <a:extLst>
              <a:ext uri="{FF2B5EF4-FFF2-40B4-BE49-F238E27FC236}">
                <a16:creationId xmlns:a16="http://schemas.microsoft.com/office/drawing/2014/main" id="{D0B35FF7-A909-4E95-89F1-A3674C32F1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46" name="Rectangle 45">
            <a:extLst>
              <a:ext uri="{FF2B5EF4-FFF2-40B4-BE49-F238E27FC236}">
                <a16:creationId xmlns:a16="http://schemas.microsoft.com/office/drawing/2014/main" id="{62EFD24C-7A4F-4514-96B3-0632CB0C74C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BEBC4D50-D760-473F-B7A1-6B7B616E47F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Title 6">
            <a:extLst>
              <a:ext uri="{FF2B5EF4-FFF2-40B4-BE49-F238E27FC236}">
                <a16:creationId xmlns:a16="http://schemas.microsoft.com/office/drawing/2014/main" id="{E81DB32E-7E27-4E8A-A8B0-427CF11F5AA5}"/>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49" name="D_ab560a95fc3b365a_CalcTable">
            <a:extLst>
              <a:ext uri="{FF2B5EF4-FFF2-40B4-BE49-F238E27FC236}">
                <a16:creationId xmlns:a16="http://schemas.microsoft.com/office/drawing/2014/main" id="{84D13863-8C0B-45EB-B2D2-131695A44356}"/>
              </a:ext>
            </a:extLst>
          </p:cNvPr>
          <p:cNvGraphicFramePr>
            <a:graphicFrameLocks noGrp="1"/>
          </p:cNvGraphicFramePr>
          <p:nvPr>
            <p:extLst>
              <p:ext uri="{D42A27DB-BD31-4B8C-83A1-F6EECF244321}">
                <p14:modId xmlns:p14="http://schemas.microsoft.com/office/powerpoint/2010/main" val="3908333665"/>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7.7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50" name="Title 6">
            <a:extLst>
              <a:ext uri="{FF2B5EF4-FFF2-40B4-BE49-F238E27FC236}">
                <a16:creationId xmlns:a16="http://schemas.microsoft.com/office/drawing/2014/main" id="{7E1203E7-1CBA-46C8-BF15-18A7D77249F7}"/>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51" name="Title 6">
            <a:extLst>
              <a:ext uri="{FF2B5EF4-FFF2-40B4-BE49-F238E27FC236}">
                <a16:creationId xmlns:a16="http://schemas.microsoft.com/office/drawing/2014/main" id="{2185B6B9-B100-4F04-98DC-9A78CB61ACC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52" name="D_a3eeb21cc6405926" descr="A bar chart showing the top five trust results within your region.">
            <a:extLst>
              <a:ext uri="{FF2B5EF4-FFF2-40B4-BE49-F238E27FC236}">
                <a16:creationId xmlns:a16="http://schemas.microsoft.com/office/drawing/2014/main" id="{B827F2AC-9742-4142-A996-C384DE4BCDA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987107808"/>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D_144010dd342dbc5d" descr="A bar chart showing the bottom five trust results within your region.">
            <a:extLst>
              <a:ext uri="{FF2B5EF4-FFF2-40B4-BE49-F238E27FC236}">
                <a16:creationId xmlns:a16="http://schemas.microsoft.com/office/drawing/2014/main" id="{B7341DA2-6736-4751-9A5F-5FD6E5F90DC7}"/>
              </a:ext>
            </a:extLst>
          </p:cNvPr>
          <p:cNvGraphicFramePr/>
          <p:nvPr>
            <p:extLst>
              <p:ext uri="{D42A27DB-BD31-4B8C-83A1-F6EECF244321}">
                <p14:modId xmlns:p14="http://schemas.microsoft.com/office/powerpoint/2010/main" val="1857000071"/>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1EAC8A42-2825-466E-88EA-B0FD32CC1E8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5" name="D_980fb32d5242e72d" descr="A chart showing how your Trust scored for Q4 compared with other trusts that took part; using the ‘expected range’ analysis technique. ">
            <a:extLst>
              <a:ext uri="{FF2B5EF4-FFF2-40B4-BE49-F238E27FC236}">
                <a16:creationId xmlns:a16="http://schemas.microsoft.com/office/drawing/2014/main" id="{E55F846B-7E30-4829-83AF-F0D3D897305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6955201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D_90ca6ab1c6cbde08" descr="A chart showing how your Trust scored for Q5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17713332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663088f8b0636935" descr="A chart showing how your Trust scored for Q5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393009800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D_e8803db88414f667" descr="A chart showing how your Trust scored for Q6 compared with other trusts that took part; using the ‘expected range’ analysis technique. ">
            <a:extLst>
              <a:ext uri="{FF2B5EF4-FFF2-40B4-BE49-F238E27FC236}">
                <a16:creationId xmlns:a16="http://schemas.microsoft.com/office/drawing/2014/main" id="{CA0EA2D5-80A6-43B2-B6DE-3B9C11DAB197}"/>
              </a:ext>
            </a:extLst>
          </p:cNvPr>
          <p:cNvGraphicFramePr/>
          <p:nvPr>
            <p:extLst>
              <p:ext uri="{D42A27DB-BD31-4B8C-83A1-F6EECF244321}">
                <p14:modId xmlns:p14="http://schemas.microsoft.com/office/powerpoint/2010/main" val="1929888477"/>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D_fa1154ff49779700" descr="A chart showing how your Trust scored for Q7 compared with other trusts that took part; using the ‘expected range’ analysis technique. ">
            <a:extLst>
              <a:ext uri="{FF2B5EF4-FFF2-40B4-BE49-F238E27FC236}">
                <a16:creationId xmlns:a16="http://schemas.microsoft.com/office/drawing/2014/main" id="{3884C1EC-2579-4E7D-8494-BCAFFE9A65F4}"/>
              </a:ext>
            </a:extLst>
          </p:cNvPr>
          <p:cNvGraphicFramePr/>
          <p:nvPr>
            <p:extLst>
              <p:ext uri="{D42A27DB-BD31-4B8C-83A1-F6EECF244321}">
                <p14:modId xmlns:p14="http://schemas.microsoft.com/office/powerpoint/2010/main" val="2438203218"/>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DE344569-A78C-4A94-B0C1-6868E7BAFC9F}"/>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568FE62-9E05-4C4A-AA12-63B94AE0BD2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9" name="D_e9e727956202f691_CalcTable">
            <a:extLst>
              <a:ext uri="{FF2B5EF4-FFF2-40B4-BE49-F238E27FC236}">
                <a16:creationId xmlns:a16="http://schemas.microsoft.com/office/drawing/2014/main" id="{907C805C-C90E-4E77-AF03-DD8A5CC4A715}"/>
              </a:ext>
            </a:extLst>
          </p:cNvPr>
          <p:cNvGraphicFramePr>
            <a:graphicFrameLocks noGrp="1"/>
          </p:cNvGraphicFramePr>
          <p:nvPr>
            <p:extLst>
              <p:ext uri="{D42A27DB-BD31-4B8C-83A1-F6EECF244321}">
                <p14:modId xmlns:p14="http://schemas.microsoft.com/office/powerpoint/2010/main" val="762431990"/>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312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A9D18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60409180"/>
                  </a:ext>
                </a:extLst>
              </a:tr>
            </a:tbl>
          </a:graphicData>
        </a:graphic>
      </p:graphicFrame>
      <p:graphicFrame>
        <p:nvGraphicFramePr>
          <p:cNvPr id="24" name="D_e9e727956202f691" hidden="1">
            <a:extLst>
              <a:ext uri="{FF2B5EF4-FFF2-40B4-BE49-F238E27FC236}">
                <a16:creationId xmlns:a16="http://schemas.microsoft.com/office/drawing/2014/main" id="{3F711D1C-1136-43EF-A7D9-52724D1EE0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6367864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Ipsos Ribbon Rules" hidden="1">
            <a:extLst>
              <a:ext uri="{FF2B5EF4-FFF2-40B4-BE49-F238E27FC236}">
                <a16:creationId xmlns:a16="http://schemas.microsoft.com/office/drawing/2014/main" id="{C8394674-8497-49F0-9783-5D7505365E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7915886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037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8" name="Rectangle 17">
            <a:extLst>
              <a:ext uri="{FF2B5EF4-FFF2-40B4-BE49-F238E27FC236}">
                <a16:creationId xmlns:a16="http://schemas.microsoft.com/office/drawing/2014/main" id="{E52D6ED0-0EA6-404D-BD14-545F83D34312}"/>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6" name="D_107dd00d374ffa01" descr="A chart showing how your Trust scored for Q8 compared with other trusts that took part; using the ‘expected range’ analysis technique. ">
            <a:extLst>
              <a:ext uri="{FF2B5EF4-FFF2-40B4-BE49-F238E27FC236}">
                <a16:creationId xmlns:a16="http://schemas.microsoft.com/office/drawing/2014/main" id="{2C5A0121-FE5E-41D8-9731-3268383F432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19497236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eddca81c307a2840" descr="A chart showing how your Trust scored for Q9 compared with other trusts that took part; using the ‘expected range’ analysis technique. ">
            <a:extLst>
              <a:ext uri="{FF2B5EF4-FFF2-40B4-BE49-F238E27FC236}">
                <a16:creationId xmlns:a16="http://schemas.microsoft.com/office/drawing/2014/main" id="{4AAF6576-CDC1-4D61-BB84-A08F8055A53D}"/>
              </a:ext>
            </a:extLst>
          </p:cNvPr>
          <p:cNvGraphicFramePr/>
          <p:nvPr>
            <p:extLst>
              <p:ext uri="{D42A27DB-BD31-4B8C-83A1-F6EECF244321}">
                <p14:modId xmlns:p14="http://schemas.microsoft.com/office/powerpoint/2010/main" val="214247340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D_3f91f79706838df1" descr="A chart showing how your Trust scored for Q10 compared with other trusts that took part; using the ‘expected range’ analysis technique.">
            <a:extLst>
              <a:ext uri="{FF2B5EF4-FFF2-40B4-BE49-F238E27FC236}">
                <a16:creationId xmlns:a16="http://schemas.microsoft.com/office/drawing/2014/main" id="{0A388F45-50EF-439A-A7F6-81761EF2C5FF}"/>
              </a:ext>
            </a:extLst>
          </p:cNvPr>
          <p:cNvGraphicFramePr/>
          <p:nvPr>
            <p:extLst>
              <p:ext uri="{D42A27DB-BD31-4B8C-83A1-F6EECF244321}">
                <p14:modId xmlns:p14="http://schemas.microsoft.com/office/powerpoint/2010/main" val="2462139626"/>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D_b37c37088bceab21" descr="A chart showing how your Trust scored for Q11 compared with other trusts that took part; using the ‘expected range’ analysis technique. ">
            <a:extLst>
              <a:ext uri="{FF2B5EF4-FFF2-40B4-BE49-F238E27FC236}">
                <a16:creationId xmlns:a16="http://schemas.microsoft.com/office/drawing/2014/main" id="{A0004030-CDC8-4667-A439-6C1FC7DADCD2}"/>
              </a:ext>
            </a:extLst>
          </p:cNvPr>
          <p:cNvGraphicFramePr/>
          <p:nvPr>
            <p:extLst>
              <p:ext uri="{D42A27DB-BD31-4B8C-83A1-F6EECF244321}">
                <p14:modId xmlns:p14="http://schemas.microsoft.com/office/powerpoint/2010/main" val="2184707376"/>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D_c686b98f4251a762" descr="A chart showing how your Trust scored for Q12 compared with other trusts that took part; using the ‘expected range’ analysis technique.">
            <a:extLst>
              <a:ext uri="{FF2B5EF4-FFF2-40B4-BE49-F238E27FC236}">
                <a16:creationId xmlns:a16="http://schemas.microsoft.com/office/drawing/2014/main" id="{FEAB2DBC-BF72-4A07-8FFD-D81FB03E9E33}"/>
              </a:ext>
            </a:extLst>
          </p:cNvPr>
          <p:cNvGraphicFramePr/>
          <p:nvPr>
            <p:extLst>
              <p:ext uri="{D42A27DB-BD31-4B8C-83A1-F6EECF244321}">
                <p14:modId xmlns:p14="http://schemas.microsoft.com/office/powerpoint/2010/main" val="3168749472"/>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F7D3B5F8-CA15-4E30-9D94-9B868738A43F}"/>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5" name="D_c27128f012ad6d0a_CalcTable">
            <a:extLst>
              <a:ext uri="{FF2B5EF4-FFF2-40B4-BE49-F238E27FC236}">
                <a16:creationId xmlns:a16="http://schemas.microsoft.com/office/drawing/2014/main" id="{34A08A4E-F75B-45E5-B534-184EA59F76AA}"/>
              </a:ext>
            </a:extLst>
          </p:cNvPr>
          <p:cNvGraphicFramePr>
            <a:graphicFrameLocks noGrp="1"/>
          </p:cNvGraphicFramePr>
          <p:nvPr>
            <p:extLst>
              <p:ext uri="{D42A27DB-BD31-4B8C-83A1-F6EECF244321}">
                <p14:modId xmlns:p14="http://schemas.microsoft.com/office/powerpoint/2010/main" val="3530462345"/>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295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279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6" name="D_c27128f012ad6d0a" hidden="1">
            <a:extLst>
              <a:ext uri="{FF2B5EF4-FFF2-40B4-BE49-F238E27FC236}">
                <a16:creationId xmlns:a16="http://schemas.microsoft.com/office/drawing/2014/main" id="{8EE86DF6-113F-4AC2-B989-7F557F56709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3622777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sp>
        <p:nvSpPr>
          <p:cNvPr id="27" name="Rectangle 26">
            <a:extLst>
              <a:ext uri="{FF2B5EF4-FFF2-40B4-BE49-F238E27FC236}">
                <a16:creationId xmlns:a16="http://schemas.microsoft.com/office/drawing/2014/main" id="{06C32CD5-0FE4-4F49-8B4A-046CFF6CBB97}"/>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7" name="Ipsos Ribbon Rules" hidden="1">
            <a:extLst>
              <a:ext uri="{FF2B5EF4-FFF2-40B4-BE49-F238E27FC236}">
                <a16:creationId xmlns:a16="http://schemas.microsoft.com/office/drawing/2014/main" id="{43F866DB-4B3A-42A2-8A06-52E0068BFA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2051680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147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CCB2BEB8-7FEF-4E91-82DC-02BA8CA649C1}"/>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7" name="D_b5260654b7ba84f1" descr="A chart showing how your Trust scored for Q13 compared with other trusts that took part; using the ‘expected range’ analysis technique. ">
            <a:extLst>
              <a:ext uri="{FF2B5EF4-FFF2-40B4-BE49-F238E27FC236}">
                <a16:creationId xmlns:a16="http://schemas.microsoft.com/office/drawing/2014/main" id="{8F57F95A-AE08-4BEE-8DA9-3A924C77BEA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58061041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D_6114acec6e1c44d5" descr="A chart showing how your Trust scored for Q14 compared with other trusts that took part; using the ‘expected range’ analysis technique. ">
            <a:extLst>
              <a:ext uri="{FF2B5EF4-FFF2-40B4-BE49-F238E27FC236}">
                <a16:creationId xmlns:a16="http://schemas.microsoft.com/office/drawing/2014/main" id="{FE2838B2-1F5C-4A32-B5F9-C4B54F5A38AE}"/>
              </a:ext>
            </a:extLst>
          </p:cNvPr>
          <p:cNvGraphicFramePr/>
          <p:nvPr>
            <p:extLst>
              <p:ext uri="{D42A27DB-BD31-4B8C-83A1-F6EECF244321}">
                <p14:modId xmlns:p14="http://schemas.microsoft.com/office/powerpoint/2010/main" val="127757088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1e4803ac511ef548" descr="A chart showing how your Trust scored for Q15 compared with other trusts that took part; using the ‘expected range’ analysis technique. ">
            <a:extLst>
              <a:ext uri="{FF2B5EF4-FFF2-40B4-BE49-F238E27FC236}">
                <a16:creationId xmlns:a16="http://schemas.microsoft.com/office/drawing/2014/main" id="{F7612318-293B-4078-874C-0F525B6DBF4C}"/>
              </a:ext>
            </a:extLst>
          </p:cNvPr>
          <p:cNvGraphicFramePr/>
          <p:nvPr>
            <p:extLst>
              <p:ext uri="{D42A27DB-BD31-4B8C-83A1-F6EECF244321}">
                <p14:modId xmlns:p14="http://schemas.microsoft.com/office/powerpoint/2010/main" val="1141716650"/>
              </p:ext>
            </p:extLst>
          </p:nvPr>
        </p:nvGraphicFramePr>
        <p:xfrm>
          <a:off x="265778" y="308213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36D70EA0-0149-48E7-B7D0-FF0E33263D3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2" name="D_25bc2ac450fc1d0c_CalcTable">
            <a:extLst>
              <a:ext uri="{FF2B5EF4-FFF2-40B4-BE49-F238E27FC236}">
                <a16:creationId xmlns:a16="http://schemas.microsoft.com/office/drawing/2014/main" id="{7E93EA39-5FC0-44EC-8CB5-A2B6B50748B1}"/>
              </a:ext>
            </a:extLst>
          </p:cNvPr>
          <p:cNvGraphicFramePr>
            <a:graphicFrameLocks noGrp="1"/>
          </p:cNvGraphicFramePr>
          <p:nvPr>
            <p:extLst>
              <p:ext uri="{D42A27DB-BD31-4B8C-83A1-F6EECF244321}">
                <p14:modId xmlns:p14="http://schemas.microsoft.com/office/powerpoint/2010/main" val="1607122890"/>
              </p:ext>
            </p:extLst>
          </p:nvPr>
        </p:nvGraphicFramePr>
        <p:xfrm>
          <a:off x="8459403" y="1908662"/>
          <a:ext cx="3340998" cy="2442273"/>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127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218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72562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686449"/>
                  </a:ext>
                </a:extLst>
              </a:tr>
            </a:tbl>
          </a:graphicData>
        </a:graphic>
      </p:graphicFrame>
      <p:sp>
        <p:nvSpPr>
          <p:cNvPr id="28" name="Rectangle 27">
            <a:extLst>
              <a:ext uri="{FF2B5EF4-FFF2-40B4-BE49-F238E27FC236}">
                <a16:creationId xmlns:a16="http://schemas.microsoft.com/office/drawing/2014/main" id="{00AC7DFD-E6B3-4919-8529-BA6BB7E29630}"/>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25bc2ac450fc1d0c" hidden="1">
            <a:extLst>
              <a:ext uri="{FF2B5EF4-FFF2-40B4-BE49-F238E27FC236}">
                <a16:creationId xmlns:a16="http://schemas.microsoft.com/office/drawing/2014/main" id="{EFF7B080-3F91-43D2-90F3-F58587AB571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2477127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Ipsos Ribbon Rules" hidden="1">
            <a:extLst>
              <a:ext uri="{FF2B5EF4-FFF2-40B4-BE49-F238E27FC236}">
                <a16:creationId xmlns:a16="http://schemas.microsoft.com/office/drawing/2014/main" id="{AF33A9BD-1395-4B54-AE99-C27362A6EB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6975976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1764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3492F34A-6A20-4B73-82CB-028DE27241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8136336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2">
            <a:extLst>
              <a:ext uri="{FF2B5EF4-FFF2-40B4-BE49-F238E27FC236}">
                <a16:creationId xmlns:a16="http://schemas.microsoft.com/office/drawing/2014/main" id="{BBDB104E-73D7-445F-92E7-F487E07E51A4}"/>
              </a:ext>
            </a:extLst>
          </p:cNvPr>
          <p:cNvSpPr>
            <a:spLocks noGrp="1"/>
          </p:cNvSpPr>
          <p:nvPr>
            <p:ph type="title"/>
          </p:nvPr>
        </p:nvSpPr>
        <p:spPr>
          <a:xfrm>
            <a:off x="419970" y="537464"/>
            <a:ext cx="11417697" cy="654856"/>
          </a:xfrm>
        </p:spPr>
        <p:txBody>
          <a:bodyPr>
            <a:normAutofit/>
          </a:bodyPr>
          <a:lstStyle/>
          <a:p>
            <a:r>
              <a:rPr lang="en-GB" dirty="0"/>
              <a:t>Section 3. Doctors</a:t>
            </a:r>
          </a:p>
        </p:txBody>
      </p:sp>
      <p:sp>
        <p:nvSpPr>
          <p:cNvPr id="13" name="Title 6">
            <a:extLst>
              <a:ext uri="{FF2B5EF4-FFF2-40B4-BE49-F238E27FC236}">
                <a16:creationId xmlns:a16="http://schemas.microsoft.com/office/drawing/2014/main" id="{77B18608-8677-49F7-A6A8-9BF86D95770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4" name="TextBox 13">
            <a:extLst>
              <a:ext uri="{FF2B5EF4-FFF2-40B4-BE49-F238E27FC236}">
                <a16:creationId xmlns:a16="http://schemas.microsoft.com/office/drawing/2014/main" id="{390442A6-63FA-4DC9-8044-CD18098AD20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7" name="D_32f2ae9d17cfa3a3" hidden="1">
            <a:extLst>
              <a:ext uri="{FF2B5EF4-FFF2-40B4-BE49-F238E27FC236}">
                <a16:creationId xmlns:a16="http://schemas.microsoft.com/office/drawing/2014/main" id="{9DF8E257-CA55-4C84-8993-69D8A930C6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31937999"/>
              </p:ext>
            </p:extLst>
          </p:nvPr>
        </p:nvGraphicFramePr>
        <p:xfrm>
          <a:off x="-2127739" y="256521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f3eca10f9f4410c5" descr="A bar chart showing the range of section scores for all NHS trusts for Section 1 (Admission to hospital).">
            <a:extLst>
              <a:ext uri="{FF2B5EF4-FFF2-40B4-BE49-F238E27FC236}">
                <a16:creationId xmlns:a16="http://schemas.microsoft.com/office/drawing/2014/main" id="{2517E862-AFFD-4D71-BDF9-2E3B76F55751}"/>
              </a:ext>
            </a:extLst>
          </p:cNvPr>
          <p:cNvGraphicFramePr/>
          <p:nvPr>
            <p:extLst>
              <p:ext uri="{D42A27DB-BD31-4B8C-83A1-F6EECF244321}">
                <p14:modId xmlns:p14="http://schemas.microsoft.com/office/powerpoint/2010/main" val="1787742551"/>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28450EE6-40C6-4978-AF42-1C9C0DF30F8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49D6B9A-7269-49E6-9875-A041EA65118E}"/>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2A714CA4-7AE8-4916-99C4-38B67725049A}"/>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747C060-021D-4554-B22E-0F8B81D1E28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5AD9A65-9A01-4416-9A68-8DF8AEB2096A}"/>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32f2ae9d17cfa3a3_CalcTable">
            <a:extLst>
              <a:ext uri="{FF2B5EF4-FFF2-40B4-BE49-F238E27FC236}">
                <a16:creationId xmlns:a16="http://schemas.microsoft.com/office/drawing/2014/main" id="{3B41DC03-2B79-42F8-A1A7-C1BC46E4F8B3}"/>
              </a:ext>
            </a:extLst>
          </p:cNvPr>
          <p:cNvGraphicFramePr>
            <a:graphicFrameLocks noGrp="1"/>
          </p:cNvGraphicFramePr>
          <p:nvPr>
            <p:extLst>
              <p:ext uri="{D42A27DB-BD31-4B8C-83A1-F6EECF244321}">
                <p14:modId xmlns:p14="http://schemas.microsoft.com/office/powerpoint/2010/main" val="3618861649"/>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8.8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4EC9A55-FB5E-4BCF-9B87-0D886EF395D4}"/>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2BE7CAD2-3339-4EE1-AAAB-5A643BC9C6C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a794c6f51b8d289" descr="A bar chart showing the top five trust results within your region.">
            <a:extLst>
              <a:ext uri="{FF2B5EF4-FFF2-40B4-BE49-F238E27FC236}">
                <a16:creationId xmlns:a16="http://schemas.microsoft.com/office/drawing/2014/main" id="{C5385470-B688-4B00-819F-A61A38FCD00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222388180"/>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2bfbd1113cb3471" descr="A bar chart showing the bottom five trust results within your region.">
            <a:extLst>
              <a:ext uri="{FF2B5EF4-FFF2-40B4-BE49-F238E27FC236}">
                <a16:creationId xmlns:a16="http://schemas.microsoft.com/office/drawing/2014/main" id="{0767F018-8C8E-471B-A474-0DA8E39318DD}"/>
              </a:ext>
            </a:extLst>
          </p:cNvPr>
          <p:cNvGraphicFramePr/>
          <p:nvPr>
            <p:extLst>
              <p:ext uri="{D42A27DB-BD31-4B8C-83A1-F6EECF244321}">
                <p14:modId xmlns:p14="http://schemas.microsoft.com/office/powerpoint/2010/main" val="2943250764"/>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0612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3. Doctors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AA4C4E8-8142-4652-9510-A1F117BEAD9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9c8e5bc86c815439" descr="A chart showing how your Trust scored for Q16 compared with other trusts that took part; using the ‘expected range’ analysis technique. ">
            <a:extLst>
              <a:ext uri="{FF2B5EF4-FFF2-40B4-BE49-F238E27FC236}">
                <a16:creationId xmlns:a16="http://schemas.microsoft.com/office/drawing/2014/main" id="{0141575F-F4EB-44A5-BE0D-3DDEB318C7C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92486988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7fbd6fb87003a424" descr="A chart showing how your Trust scored for Q17 compared with other trusts that took part; using the ‘expected range’ analysis technique. ">
            <a:extLst>
              <a:ext uri="{FF2B5EF4-FFF2-40B4-BE49-F238E27FC236}">
                <a16:creationId xmlns:a16="http://schemas.microsoft.com/office/drawing/2014/main" id="{D1AC139B-6E81-40B7-B935-01D5B8D01551}"/>
              </a:ext>
            </a:extLst>
          </p:cNvPr>
          <p:cNvGraphicFramePr/>
          <p:nvPr>
            <p:extLst>
              <p:ext uri="{D42A27DB-BD31-4B8C-83A1-F6EECF244321}">
                <p14:modId xmlns:p14="http://schemas.microsoft.com/office/powerpoint/2010/main" val="5435536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561a1d41ddcd1ef6" descr="A chart showing how your Trust scored for Q18 compared with other trusts that took part; using the ‘expected range’ analysis technique.">
            <a:extLst>
              <a:ext uri="{FF2B5EF4-FFF2-40B4-BE49-F238E27FC236}">
                <a16:creationId xmlns:a16="http://schemas.microsoft.com/office/drawing/2014/main" id="{079F641F-0BC2-4BC7-81F3-130D14CF4CE5}"/>
              </a:ext>
            </a:extLst>
          </p:cNvPr>
          <p:cNvGraphicFramePr/>
          <p:nvPr>
            <p:extLst>
              <p:ext uri="{D42A27DB-BD31-4B8C-83A1-F6EECF244321}">
                <p14:modId xmlns:p14="http://schemas.microsoft.com/office/powerpoint/2010/main" val="284912143"/>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E7476DE2-C7EB-4B21-8C3E-4A35C56F58C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DA5E1761-176A-4108-827F-92AEE3D5994E}"/>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4206e56bce1d0e5d_CalcTable">
            <a:extLst>
              <a:ext uri="{FF2B5EF4-FFF2-40B4-BE49-F238E27FC236}">
                <a16:creationId xmlns:a16="http://schemas.microsoft.com/office/drawing/2014/main" id="{37B5340B-8AD3-497B-B2CC-47D24D06F075}"/>
              </a:ext>
            </a:extLst>
          </p:cNvPr>
          <p:cNvGraphicFramePr>
            <a:graphicFrameLocks noGrp="1"/>
          </p:cNvGraphicFramePr>
          <p:nvPr>
            <p:extLst>
              <p:ext uri="{D42A27DB-BD31-4B8C-83A1-F6EECF244321}">
                <p14:modId xmlns:p14="http://schemas.microsoft.com/office/powerpoint/2010/main" val="3939966615"/>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4206e56bce1d0e5d" hidden="1">
            <a:extLst>
              <a:ext uri="{FF2B5EF4-FFF2-40B4-BE49-F238E27FC236}">
                <a16:creationId xmlns:a16="http://schemas.microsoft.com/office/drawing/2014/main" id="{F220DF65-571D-4E6E-9E55-18A5A88383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2157367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8A06C0A8-21D4-41C8-B573-2E89DF0A2E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5173103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853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502923"/>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Arrow: Right 1">
            <a:extLst>
              <a:ext uri="{FF2B5EF4-FFF2-40B4-BE49-F238E27FC236}">
                <a16:creationId xmlns:a16="http://schemas.microsoft.com/office/drawing/2014/main" id="{207E8E6D-F288-411D-89D7-405F7B457980}"/>
              </a:ext>
              <a:ext uri="{C183D7F6-B498-43B3-948B-1728B52AA6E4}">
                <adec:decorative xmlns:adec="http://schemas.microsoft.com/office/drawing/2017/decorative" val="1"/>
              </a:ext>
            </a:extLst>
          </p:cNvPr>
          <p:cNvSpPr/>
          <p:nvPr/>
        </p:nvSpPr>
        <p:spPr>
          <a:xfrm>
            <a:off x="412685" y="1390649"/>
            <a:ext cx="11418884" cy="297479"/>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6">
            <a:extLst>
              <a:ext uri="{FF2B5EF4-FFF2-40B4-BE49-F238E27FC236}">
                <a16:creationId xmlns:a16="http://schemas.microsoft.com/office/drawing/2014/main" id="{7010D036-996D-4175-88DE-CD6AD51E5891}"/>
              </a:ext>
            </a:extLst>
          </p:cNvPr>
          <p:cNvSpPr>
            <a:spLocks noGrp="1"/>
          </p:cNvSpPr>
          <p:nvPr>
            <p:ph type="title" idx="4294967295"/>
          </p:nvPr>
        </p:nvSpPr>
        <p:spPr>
          <a:xfrm>
            <a:off x="500411" y="672985"/>
            <a:ext cx="8341964" cy="484188"/>
          </a:xfrm>
        </p:spPr>
        <p:txBody>
          <a:bodyPr>
            <a:normAutofit/>
          </a:bodyPr>
          <a:lstStyle/>
          <a:p>
            <a:r>
              <a:rPr lang="en-GB" sz="2800" b="1" dirty="0">
                <a:solidFill>
                  <a:srgbClr val="6D276A"/>
                </a:solidFill>
                <a:latin typeface="Arial"/>
              </a:rPr>
              <a:t>Contents</a:t>
            </a:r>
          </a:p>
        </p:txBody>
      </p:sp>
      <p:sp>
        <p:nvSpPr>
          <p:cNvPr id="17" name="Rectangle 16">
            <a:hlinkClick r:id="rId3" action="ppaction://hlinksldjump"/>
            <a:extLst>
              <a:ext uri="{FF2B5EF4-FFF2-40B4-BE49-F238E27FC236}">
                <a16:creationId xmlns:a16="http://schemas.microsoft.com/office/drawing/2014/main" id="{370AF834-0347-44E5-B067-773DCB2CD1D2}"/>
              </a:ext>
            </a:extLst>
          </p:cNvPr>
          <p:cNvSpPr/>
          <p:nvPr/>
        </p:nvSpPr>
        <p:spPr>
          <a:xfrm>
            <a:off x="515938"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Background &amp; methodology</a:t>
            </a:r>
          </a:p>
        </p:txBody>
      </p:sp>
      <p:sp>
        <p:nvSpPr>
          <p:cNvPr id="24" name="Rectangle 23">
            <a:hlinkClick r:id="rId4" action="ppaction://hlinksldjump"/>
            <a:extLst>
              <a:ext uri="{FF2B5EF4-FFF2-40B4-BE49-F238E27FC236}">
                <a16:creationId xmlns:a16="http://schemas.microsoft.com/office/drawing/2014/main" id="{908F9A59-76F8-4F59-8D74-8E768F473729}"/>
              </a:ext>
            </a:extLst>
          </p:cNvPr>
          <p:cNvSpPr/>
          <p:nvPr/>
        </p:nvSpPr>
        <p:spPr>
          <a:xfrm>
            <a:off x="2336824"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Headline results</a:t>
            </a:r>
          </a:p>
        </p:txBody>
      </p:sp>
      <p:sp>
        <p:nvSpPr>
          <p:cNvPr id="25" name="Rectangle 24">
            <a:hlinkClick r:id="rId5" action="ppaction://hlinksldjump"/>
            <a:extLst>
              <a:ext uri="{FF2B5EF4-FFF2-40B4-BE49-F238E27FC236}">
                <a16:creationId xmlns:a16="http://schemas.microsoft.com/office/drawing/2014/main" id="{EA1645F7-304F-4EE5-A389-9616276616EB}"/>
              </a:ext>
            </a:extLst>
          </p:cNvPr>
          <p:cNvSpPr/>
          <p:nvPr/>
        </p:nvSpPr>
        <p:spPr>
          <a:xfrm>
            <a:off x="4150519" y="1171504"/>
            <a:ext cx="1579562" cy="66296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Benchmarking </a:t>
            </a:r>
          </a:p>
        </p:txBody>
      </p:sp>
      <p:sp>
        <p:nvSpPr>
          <p:cNvPr id="28" name="Rectangle 27">
            <a:hlinkClick r:id="rId6" action="ppaction://hlinksldjump"/>
            <a:extLst>
              <a:ext uri="{FF2B5EF4-FFF2-40B4-BE49-F238E27FC236}">
                <a16:creationId xmlns:a16="http://schemas.microsoft.com/office/drawing/2014/main" id="{EEDEB057-C9E1-4873-9C6D-5E0A2FE85217}"/>
              </a:ext>
            </a:extLst>
          </p:cNvPr>
          <p:cNvSpPr/>
          <p:nvPr/>
        </p:nvSpPr>
        <p:spPr>
          <a:xfrm>
            <a:off x="404030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29" name="Rectangle 28">
            <a:hlinkClick r:id="rId7" action="ppaction://hlinksldjump"/>
            <a:extLst>
              <a:ext uri="{FF2B5EF4-FFF2-40B4-BE49-F238E27FC236}">
                <a16:creationId xmlns:a16="http://schemas.microsoft.com/office/drawing/2014/main" id="{0CA15BC4-4E0F-48CF-99A0-B1C9706DE620}"/>
              </a:ext>
            </a:extLst>
          </p:cNvPr>
          <p:cNvSpPr/>
          <p:nvPr/>
        </p:nvSpPr>
        <p:spPr>
          <a:xfrm>
            <a:off x="404030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30" name="Rectangle 29">
            <a:hlinkClick r:id="rId8" action="ppaction://hlinksldjump"/>
            <a:extLst>
              <a:ext uri="{FF2B5EF4-FFF2-40B4-BE49-F238E27FC236}">
                <a16:creationId xmlns:a16="http://schemas.microsoft.com/office/drawing/2014/main" id="{72687E61-A580-4FD3-A732-F138CCF399B0}"/>
              </a:ext>
            </a:extLst>
          </p:cNvPr>
          <p:cNvSpPr/>
          <p:nvPr/>
        </p:nvSpPr>
        <p:spPr>
          <a:xfrm>
            <a:off x="404030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31" name="Rectangle 30">
            <a:hlinkClick r:id="rId9" action="ppaction://hlinksldjump"/>
            <a:extLst>
              <a:ext uri="{FF2B5EF4-FFF2-40B4-BE49-F238E27FC236}">
                <a16:creationId xmlns:a16="http://schemas.microsoft.com/office/drawing/2014/main" id="{1E29F054-6151-44B2-96AA-890D18080E77}"/>
              </a:ext>
            </a:extLst>
          </p:cNvPr>
          <p:cNvSpPr/>
          <p:nvPr/>
        </p:nvSpPr>
        <p:spPr>
          <a:xfrm>
            <a:off x="404030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32" name="Rectangle 31">
            <a:hlinkClick r:id="rId10" action="ppaction://hlinksldjump"/>
            <a:extLst>
              <a:ext uri="{FF2B5EF4-FFF2-40B4-BE49-F238E27FC236}">
                <a16:creationId xmlns:a16="http://schemas.microsoft.com/office/drawing/2014/main" id="{1433E923-369C-458E-B925-2320F968DF81}"/>
              </a:ext>
            </a:extLst>
          </p:cNvPr>
          <p:cNvSpPr/>
          <p:nvPr/>
        </p:nvSpPr>
        <p:spPr>
          <a:xfrm>
            <a:off x="404030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33" name="Rectangle 32">
            <a:hlinkClick r:id="rId11" action="ppaction://hlinksldjump"/>
            <a:extLst>
              <a:ext uri="{FF2B5EF4-FFF2-40B4-BE49-F238E27FC236}">
                <a16:creationId xmlns:a16="http://schemas.microsoft.com/office/drawing/2014/main" id="{9BB3E8A1-60D9-484B-B36E-FA82BBC3101F}"/>
              </a:ext>
            </a:extLst>
          </p:cNvPr>
          <p:cNvSpPr/>
          <p:nvPr/>
        </p:nvSpPr>
        <p:spPr>
          <a:xfrm>
            <a:off x="404030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34" name="Rectangle 33">
            <a:hlinkClick r:id="rId12" action="ppaction://hlinksldjump"/>
            <a:extLst>
              <a:ext uri="{FF2B5EF4-FFF2-40B4-BE49-F238E27FC236}">
                <a16:creationId xmlns:a16="http://schemas.microsoft.com/office/drawing/2014/main" id="{25E87DF0-B96C-41D1-AE07-960500135E1E}"/>
              </a:ext>
            </a:extLst>
          </p:cNvPr>
          <p:cNvSpPr/>
          <p:nvPr/>
        </p:nvSpPr>
        <p:spPr>
          <a:xfrm>
            <a:off x="404030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35" name="Rectangle 34">
            <a:hlinkClick r:id="rId13" action="ppaction://hlinksldjump"/>
            <a:extLst>
              <a:ext uri="{FF2B5EF4-FFF2-40B4-BE49-F238E27FC236}">
                <a16:creationId xmlns:a16="http://schemas.microsoft.com/office/drawing/2014/main" id="{7DA86D7C-26C4-42D5-A090-C39B89193D9D}"/>
              </a:ext>
            </a:extLst>
          </p:cNvPr>
          <p:cNvSpPr/>
          <p:nvPr/>
        </p:nvSpPr>
        <p:spPr>
          <a:xfrm>
            <a:off x="404030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36" name="Rectangle 35">
            <a:hlinkClick r:id="rId14" action="ppaction://hlinksldjump"/>
            <a:extLst>
              <a:ext uri="{FF2B5EF4-FFF2-40B4-BE49-F238E27FC236}">
                <a16:creationId xmlns:a16="http://schemas.microsoft.com/office/drawing/2014/main" id="{0BE157DE-74A8-4691-B4BF-0471E3B70141}"/>
              </a:ext>
            </a:extLst>
          </p:cNvPr>
          <p:cNvSpPr/>
          <p:nvPr/>
        </p:nvSpPr>
        <p:spPr>
          <a:xfrm>
            <a:off x="404030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37" name="Rectangle 36">
            <a:hlinkClick r:id="rId15" action="ppaction://hlinksldjump"/>
            <a:extLst>
              <a:ext uri="{FF2B5EF4-FFF2-40B4-BE49-F238E27FC236}">
                <a16:creationId xmlns:a16="http://schemas.microsoft.com/office/drawing/2014/main" id="{2BF446D9-69C7-4399-ABDC-80E5DDE52E3C}"/>
              </a:ext>
            </a:extLst>
          </p:cNvPr>
          <p:cNvSpPr/>
          <p:nvPr/>
        </p:nvSpPr>
        <p:spPr>
          <a:xfrm>
            <a:off x="404030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6" name="Rectangle 25">
            <a:hlinkClick r:id="rId16" action="ppaction://hlinksldjump"/>
            <a:extLst>
              <a:ext uri="{FF2B5EF4-FFF2-40B4-BE49-F238E27FC236}">
                <a16:creationId xmlns:a16="http://schemas.microsoft.com/office/drawing/2014/main" id="{3EC5AA56-1533-4A5D-87EA-F7F7EFBD8717}"/>
              </a:ext>
            </a:extLst>
          </p:cNvPr>
          <p:cNvSpPr/>
          <p:nvPr/>
        </p:nvSpPr>
        <p:spPr>
          <a:xfrm>
            <a:off x="6212689"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Trust results</a:t>
            </a:r>
          </a:p>
        </p:txBody>
      </p:sp>
      <p:sp>
        <p:nvSpPr>
          <p:cNvPr id="38" name="Rectangle 37">
            <a:hlinkClick r:id="rId17" action="ppaction://hlinksldjump"/>
            <a:extLst>
              <a:ext uri="{FF2B5EF4-FFF2-40B4-BE49-F238E27FC236}">
                <a16:creationId xmlns:a16="http://schemas.microsoft.com/office/drawing/2014/main" id="{A268E627-496A-4B80-A34B-765F657EB488}"/>
              </a:ext>
            </a:extLst>
          </p:cNvPr>
          <p:cNvSpPr/>
          <p:nvPr/>
        </p:nvSpPr>
        <p:spPr>
          <a:xfrm>
            <a:off x="610247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39" name="Rectangle 38">
            <a:hlinkClick r:id="rId18" action="ppaction://hlinksldjump"/>
            <a:extLst>
              <a:ext uri="{FF2B5EF4-FFF2-40B4-BE49-F238E27FC236}">
                <a16:creationId xmlns:a16="http://schemas.microsoft.com/office/drawing/2014/main" id="{67FAA534-F902-4EA5-B1CD-3E9D1C8BCD74}"/>
              </a:ext>
            </a:extLst>
          </p:cNvPr>
          <p:cNvSpPr/>
          <p:nvPr/>
        </p:nvSpPr>
        <p:spPr>
          <a:xfrm>
            <a:off x="610247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40" name="Rectangle 39">
            <a:hlinkClick r:id="rId19" action="ppaction://hlinksldjump"/>
            <a:extLst>
              <a:ext uri="{FF2B5EF4-FFF2-40B4-BE49-F238E27FC236}">
                <a16:creationId xmlns:a16="http://schemas.microsoft.com/office/drawing/2014/main" id="{2C7C4A5F-6B3C-4842-9515-76922152B2AB}"/>
              </a:ext>
            </a:extLst>
          </p:cNvPr>
          <p:cNvSpPr/>
          <p:nvPr/>
        </p:nvSpPr>
        <p:spPr>
          <a:xfrm>
            <a:off x="610247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41" name="Rectangle 40">
            <a:hlinkClick r:id="rId20" action="ppaction://hlinksldjump"/>
            <a:extLst>
              <a:ext uri="{FF2B5EF4-FFF2-40B4-BE49-F238E27FC236}">
                <a16:creationId xmlns:a16="http://schemas.microsoft.com/office/drawing/2014/main" id="{8834E40E-1013-42D8-B558-00AB042E2CC7}"/>
              </a:ext>
            </a:extLst>
          </p:cNvPr>
          <p:cNvSpPr/>
          <p:nvPr/>
        </p:nvSpPr>
        <p:spPr>
          <a:xfrm>
            <a:off x="610247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42" name="Rectangle 41">
            <a:hlinkClick r:id="rId21" action="ppaction://hlinksldjump"/>
            <a:extLst>
              <a:ext uri="{FF2B5EF4-FFF2-40B4-BE49-F238E27FC236}">
                <a16:creationId xmlns:a16="http://schemas.microsoft.com/office/drawing/2014/main" id="{C6AF8610-1240-4B33-827A-59662FEEAE9C}"/>
              </a:ext>
            </a:extLst>
          </p:cNvPr>
          <p:cNvSpPr/>
          <p:nvPr/>
        </p:nvSpPr>
        <p:spPr>
          <a:xfrm>
            <a:off x="610247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43" name="Rectangle 42">
            <a:hlinkClick r:id="rId22" action="ppaction://hlinksldjump"/>
            <a:extLst>
              <a:ext uri="{FF2B5EF4-FFF2-40B4-BE49-F238E27FC236}">
                <a16:creationId xmlns:a16="http://schemas.microsoft.com/office/drawing/2014/main" id="{9443AE29-A251-4546-A015-3B513269BB59}"/>
              </a:ext>
            </a:extLst>
          </p:cNvPr>
          <p:cNvSpPr/>
          <p:nvPr/>
        </p:nvSpPr>
        <p:spPr>
          <a:xfrm>
            <a:off x="610247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44" name="Rectangle 43">
            <a:hlinkClick r:id="rId23" action="ppaction://hlinksldjump"/>
            <a:extLst>
              <a:ext uri="{FF2B5EF4-FFF2-40B4-BE49-F238E27FC236}">
                <a16:creationId xmlns:a16="http://schemas.microsoft.com/office/drawing/2014/main" id="{A49B8E71-C42C-43A5-9595-CA786F20C8C1}"/>
              </a:ext>
            </a:extLst>
          </p:cNvPr>
          <p:cNvSpPr/>
          <p:nvPr/>
        </p:nvSpPr>
        <p:spPr>
          <a:xfrm>
            <a:off x="610247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48" name="Rectangle 47">
            <a:hlinkClick r:id="rId24" action="ppaction://hlinksldjump"/>
            <a:extLst>
              <a:ext uri="{FF2B5EF4-FFF2-40B4-BE49-F238E27FC236}">
                <a16:creationId xmlns:a16="http://schemas.microsoft.com/office/drawing/2014/main" id="{3F9227BA-4C6A-4550-ABFB-28540A651A4E}"/>
              </a:ext>
            </a:extLst>
          </p:cNvPr>
          <p:cNvSpPr/>
          <p:nvPr/>
        </p:nvSpPr>
        <p:spPr>
          <a:xfrm>
            <a:off x="610247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49" name="Rectangle 48">
            <a:hlinkClick r:id="rId24" action="ppaction://hlinksldjump"/>
            <a:extLst>
              <a:ext uri="{FF2B5EF4-FFF2-40B4-BE49-F238E27FC236}">
                <a16:creationId xmlns:a16="http://schemas.microsoft.com/office/drawing/2014/main" id="{9CBE2EFE-D790-4AE9-877C-EF93A2D30060}"/>
              </a:ext>
            </a:extLst>
          </p:cNvPr>
          <p:cNvSpPr/>
          <p:nvPr/>
        </p:nvSpPr>
        <p:spPr>
          <a:xfrm>
            <a:off x="610247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50" name="Rectangle 49">
            <a:hlinkClick r:id="rId25" action="ppaction://hlinksldjump"/>
            <a:extLst>
              <a:ext uri="{FF2B5EF4-FFF2-40B4-BE49-F238E27FC236}">
                <a16:creationId xmlns:a16="http://schemas.microsoft.com/office/drawing/2014/main" id="{E29687C8-6738-4B8F-B537-044A6744676E}"/>
              </a:ext>
            </a:extLst>
          </p:cNvPr>
          <p:cNvSpPr/>
          <p:nvPr/>
        </p:nvSpPr>
        <p:spPr>
          <a:xfrm>
            <a:off x="6102470" y="560093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7" name="Rectangle 26">
            <a:hlinkClick r:id="rId26" action="ppaction://hlinksldjump"/>
            <a:extLst>
              <a:ext uri="{FF2B5EF4-FFF2-40B4-BE49-F238E27FC236}">
                <a16:creationId xmlns:a16="http://schemas.microsoft.com/office/drawing/2014/main" id="{511E8DB4-175D-46B5-9FB1-F38543C70C83}"/>
              </a:ext>
            </a:extLst>
          </p:cNvPr>
          <p:cNvSpPr/>
          <p:nvPr/>
        </p:nvSpPr>
        <p:spPr>
          <a:xfrm>
            <a:off x="10198076" y="1213577"/>
            <a:ext cx="1344756"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6. Appendix</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55146" y="4996975"/>
            <a:ext cx="350015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This work was carried out in accordance with the requirements of the international quality standard for Market Research, ISO 20252, and with the Ipsos Terms and Conditions which can be found at http://www.ipsos.uk/terms.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Care Quality Commission 2022</a:t>
            </a:r>
          </a:p>
        </p:txBody>
      </p:sp>
      <p:sp>
        <p:nvSpPr>
          <p:cNvPr id="46" name="Rectangle 45">
            <a:hlinkClick r:id="rId27" action="ppaction://hlinksldjump"/>
            <a:extLst>
              <a:ext uri="{FF2B5EF4-FFF2-40B4-BE49-F238E27FC236}">
                <a16:creationId xmlns:a16="http://schemas.microsoft.com/office/drawing/2014/main" id="{1C28B8CD-E9C1-4362-A8CB-A16AF1859221}"/>
              </a:ext>
            </a:extLst>
          </p:cNvPr>
          <p:cNvSpPr/>
          <p:nvPr/>
        </p:nvSpPr>
        <p:spPr>
          <a:xfrm>
            <a:off x="8274859"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Trends over time</a:t>
            </a:r>
          </a:p>
        </p:txBody>
      </p:sp>
      <p:sp>
        <p:nvSpPr>
          <p:cNvPr id="47" name="Rectangle 46">
            <a:hlinkClick r:id="rId28" action="ppaction://hlinksldjump"/>
            <a:extLst>
              <a:ext uri="{FF2B5EF4-FFF2-40B4-BE49-F238E27FC236}">
                <a16:creationId xmlns:a16="http://schemas.microsoft.com/office/drawing/2014/main" id="{24AE0ED1-2EBC-483A-8FA6-E7F94E8C3EDB}"/>
              </a:ext>
            </a:extLst>
          </p:cNvPr>
          <p:cNvSpPr/>
          <p:nvPr/>
        </p:nvSpPr>
        <p:spPr>
          <a:xfrm>
            <a:off x="816464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52" name="Rectangle 51">
            <a:hlinkClick r:id="rId29" action="ppaction://hlinksldjump"/>
            <a:extLst>
              <a:ext uri="{FF2B5EF4-FFF2-40B4-BE49-F238E27FC236}">
                <a16:creationId xmlns:a16="http://schemas.microsoft.com/office/drawing/2014/main" id="{38C4F3BF-2EB3-4657-BA30-C21B0DD8831C}"/>
              </a:ext>
            </a:extLst>
          </p:cNvPr>
          <p:cNvSpPr/>
          <p:nvPr/>
        </p:nvSpPr>
        <p:spPr>
          <a:xfrm>
            <a:off x="8164640" y="227626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53" name="Rectangle 52">
            <a:hlinkClick r:id="rId30" action="ppaction://hlinksldjump"/>
            <a:extLst>
              <a:ext uri="{FF2B5EF4-FFF2-40B4-BE49-F238E27FC236}">
                <a16:creationId xmlns:a16="http://schemas.microsoft.com/office/drawing/2014/main" id="{998A0D1A-6706-44EC-BD7E-336E3796AC7D}"/>
              </a:ext>
            </a:extLst>
          </p:cNvPr>
          <p:cNvSpPr/>
          <p:nvPr/>
        </p:nvSpPr>
        <p:spPr>
          <a:xfrm>
            <a:off x="8164640" y="269184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54" name="Rectangle 53">
            <a:hlinkClick r:id="rId30" action="ppaction://hlinksldjump"/>
            <a:extLst>
              <a:ext uri="{FF2B5EF4-FFF2-40B4-BE49-F238E27FC236}">
                <a16:creationId xmlns:a16="http://schemas.microsoft.com/office/drawing/2014/main" id="{2990CB06-6A5D-441C-8DA5-DD6F59AA2B06}"/>
              </a:ext>
            </a:extLst>
          </p:cNvPr>
          <p:cNvSpPr/>
          <p:nvPr/>
        </p:nvSpPr>
        <p:spPr>
          <a:xfrm>
            <a:off x="8164640" y="310742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55" name="Rectangle 54">
            <a:hlinkClick r:id="rId31" action="ppaction://hlinksldjump"/>
            <a:extLst>
              <a:ext uri="{FF2B5EF4-FFF2-40B4-BE49-F238E27FC236}">
                <a16:creationId xmlns:a16="http://schemas.microsoft.com/office/drawing/2014/main" id="{E96B37CF-7ADB-412D-9B79-10275918A4F2}"/>
              </a:ext>
            </a:extLst>
          </p:cNvPr>
          <p:cNvSpPr/>
          <p:nvPr/>
        </p:nvSpPr>
        <p:spPr>
          <a:xfrm>
            <a:off x="8164640" y="352301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56" name="Rectangle 55">
            <a:hlinkClick r:id="rId32" action="ppaction://hlinksldjump"/>
            <a:extLst>
              <a:ext uri="{FF2B5EF4-FFF2-40B4-BE49-F238E27FC236}">
                <a16:creationId xmlns:a16="http://schemas.microsoft.com/office/drawing/2014/main" id="{013C7F51-8C50-4045-A345-9ED61FCC39F1}"/>
              </a:ext>
            </a:extLst>
          </p:cNvPr>
          <p:cNvSpPr/>
          <p:nvPr/>
        </p:nvSpPr>
        <p:spPr>
          <a:xfrm>
            <a:off x="8164640" y="393859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57" name="Rectangle 56">
            <a:hlinkClick r:id="rId33" action="ppaction://hlinksldjump"/>
            <a:extLst>
              <a:ext uri="{FF2B5EF4-FFF2-40B4-BE49-F238E27FC236}">
                <a16:creationId xmlns:a16="http://schemas.microsoft.com/office/drawing/2014/main" id="{9D1B5804-852C-41AC-9D5B-4EB988A979A0}"/>
              </a:ext>
            </a:extLst>
          </p:cNvPr>
          <p:cNvSpPr/>
          <p:nvPr/>
        </p:nvSpPr>
        <p:spPr>
          <a:xfrm>
            <a:off x="8164640" y="435417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58" name="Rectangle 57">
            <a:hlinkClick r:id="rId34" action="ppaction://hlinksldjump"/>
            <a:extLst>
              <a:ext uri="{FF2B5EF4-FFF2-40B4-BE49-F238E27FC236}">
                <a16:creationId xmlns:a16="http://schemas.microsoft.com/office/drawing/2014/main" id="{AEC64136-4314-46D7-8E4A-6705E8415716}"/>
              </a:ext>
            </a:extLst>
          </p:cNvPr>
          <p:cNvSpPr/>
          <p:nvPr/>
        </p:nvSpPr>
        <p:spPr>
          <a:xfrm>
            <a:off x="8164640" y="476975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59" name="Rectangle 58">
            <a:hlinkClick r:id="rId34" action="ppaction://hlinksldjump"/>
            <a:extLst>
              <a:ext uri="{FF2B5EF4-FFF2-40B4-BE49-F238E27FC236}">
                <a16:creationId xmlns:a16="http://schemas.microsoft.com/office/drawing/2014/main" id="{FCEEC994-15A1-4025-99C2-6812EBB86B2F}"/>
              </a:ext>
            </a:extLst>
          </p:cNvPr>
          <p:cNvSpPr/>
          <p:nvPr/>
        </p:nvSpPr>
        <p:spPr>
          <a:xfrm>
            <a:off x="8164640" y="518533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60" name="Rectangle 59">
            <a:hlinkClick r:id="rId34" action="ppaction://hlinksldjump"/>
            <a:extLst>
              <a:ext uri="{FF2B5EF4-FFF2-40B4-BE49-F238E27FC236}">
                <a16:creationId xmlns:a16="http://schemas.microsoft.com/office/drawing/2014/main" id="{BF8DE18A-01B9-4FF9-B30D-3BDE08ED9686}"/>
              </a:ext>
            </a:extLst>
          </p:cNvPr>
          <p:cNvSpPr/>
          <p:nvPr/>
        </p:nvSpPr>
        <p:spPr>
          <a:xfrm>
            <a:off x="816464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5641DA12-3710-420D-BA75-9AFEEEFF3B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5249388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E947A1A2-0A9F-475A-8E1D-B95B9D789511}"/>
              </a:ext>
            </a:extLst>
          </p:cNvPr>
          <p:cNvSpPr>
            <a:spLocks noGrp="1"/>
          </p:cNvSpPr>
          <p:nvPr>
            <p:ph type="title"/>
          </p:nvPr>
        </p:nvSpPr>
        <p:spPr>
          <a:xfrm>
            <a:off x="419970" y="537464"/>
            <a:ext cx="11417697" cy="654856"/>
          </a:xfrm>
        </p:spPr>
        <p:txBody>
          <a:bodyPr>
            <a:normAutofit/>
          </a:bodyPr>
          <a:lstStyle/>
          <a:p>
            <a:r>
              <a:rPr lang="en-GB" dirty="0"/>
              <a:t>Section 4. Nurses</a:t>
            </a:r>
          </a:p>
        </p:txBody>
      </p:sp>
      <p:sp>
        <p:nvSpPr>
          <p:cNvPr id="14" name="Title 6">
            <a:extLst>
              <a:ext uri="{FF2B5EF4-FFF2-40B4-BE49-F238E27FC236}">
                <a16:creationId xmlns:a16="http://schemas.microsoft.com/office/drawing/2014/main" id="{49C23E59-6ECD-42B0-882A-24FC764332F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6" name="TextBox 15">
            <a:extLst>
              <a:ext uri="{FF2B5EF4-FFF2-40B4-BE49-F238E27FC236}">
                <a16:creationId xmlns:a16="http://schemas.microsoft.com/office/drawing/2014/main" id="{75226332-7E8F-43DE-9C7E-EF9521AC1BA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fddccc018705c21" hidden="1">
            <a:extLst>
              <a:ext uri="{FF2B5EF4-FFF2-40B4-BE49-F238E27FC236}">
                <a16:creationId xmlns:a16="http://schemas.microsoft.com/office/drawing/2014/main" id="{F20B8086-88F2-4017-AD53-3069945FC81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67691555"/>
              </p:ext>
            </p:extLst>
          </p:nvPr>
        </p:nvGraphicFramePr>
        <p:xfrm>
          <a:off x="-2127739" y="2574185"/>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1fa4a48313ef088c" descr="A bar chart showing the range of section scores for all NHS trusts for Section 1 (Admission to hospital).">
            <a:extLst>
              <a:ext uri="{FF2B5EF4-FFF2-40B4-BE49-F238E27FC236}">
                <a16:creationId xmlns:a16="http://schemas.microsoft.com/office/drawing/2014/main" id="{CCBCD793-F5EB-43FB-814F-779469CB63DD}"/>
              </a:ext>
            </a:extLst>
          </p:cNvPr>
          <p:cNvGraphicFramePr/>
          <p:nvPr>
            <p:extLst>
              <p:ext uri="{D42A27DB-BD31-4B8C-83A1-F6EECF244321}">
                <p14:modId xmlns:p14="http://schemas.microsoft.com/office/powerpoint/2010/main" val="3928284246"/>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4DA716B2-D297-4AB6-B4DA-D153134DAF40}"/>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16B5788C-EB28-471C-A5CD-90372C407715}"/>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C476C06-0832-4EBE-9B9F-F4457E2DF88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FE93B37E-D968-45AC-92C8-97B4A9D0F6D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4A070A56-E72C-4E5E-9551-77D30CE1A879}"/>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fddccc018705c21_CalcTable">
            <a:extLst>
              <a:ext uri="{FF2B5EF4-FFF2-40B4-BE49-F238E27FC236}">
                <a16:creationId xmlns:a16="http://schemas.microsoft.com/office/drawing/2014/main" id="{C2C94697-2926-4C74-BC00-5B56511165D1}"/>
              </a:ext>
            </a:extLst>
          </p:cNvPr>
          <p:cNvGraphicFramePr>
            <a:graphicFrameLocks noGrp="1"/>
          </p:cNvGraphicFramePr>
          <p:nvPr>
            <p:extLst>
              <p:ext uri="{D42A27DB-BD31-4B8C-83A1-F6EECF244321}">
                <p14:modId xmlns:p14="http://schemas.microsoft.com/office/powerpoint/2010/main" val="264216444"/>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8.4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505317D-37F8-42D5-99D9-55C9010E0B3B}"/>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C69BFCA-015D-4E77-8E7B-F338EF9F1A8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c7ea2ed17e794e1e" descr="A bar chart showing the top five trust results within your region.">
            <a:extLst>
              <a:ext uri="{FF2B5EF4-FFF2-40B4-BE49-F238E27FC236}">
                <a16:creationId xmlns:a16="http://schemas.microsoft.com/office/drawing/2014/main" id="{0A29E460-CD5B-4F8C-85A2-7F4562F568B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57992913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569c61ac4101f807" descr="A bar chart showing the bottom five trust results within your region.">
            <a:extLst>
              <a:ext uri="{FF2B5EF4-FFF2-40B4-BE49-F238E27FC236}">
                <a16:creationId xmlns:a16="http://schemas.microsoft.com/office/drawing/2014/main" id="{8D643381-30E6-407A-8AEB-D367A847B356}"/>
              </a:ext>
            </a:extLst>
          </p:cNvPr>
          <p:cNvGraphicFramePr/>
          <p:nvPr>
            <p:extLst>
              <p:ext uri="{D42A27DB-BD31-4B8C-83A1-F6EECF244321}">
                <p14:modId xmlns:p14="http://schemas.microsoft.com/office/powerpoint/2010/main" val="3325038212"/>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4. Nurses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F5778B3-4681-49CC-9292-7EB1B4965FD5}"/>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0" name="D_2c14852e9fe584e0" descr="A chart showing how your Trust scored for Q19 compared with other trusts that took part; using the ‘expected range’ analysis technique. ">
            <a:extLst>
              <a:ext uri="{FF2B5EF4-FFF2-40B4-BE49-F238E27FC236}">
                <a16:creationId xmlns:a16="http://schemas.microsoft.com/office/drawing/2014/main" id="{CA552732-E3DA-46B2-AD89-99D118D0BCF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07521385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D_9872be21a0df83c7" descr="A chart showing how your Trust scored for Q20 compared with other trusts that took part; using the ‘expected range’ analysis technique. ">
            <a:extLst>
              <a:ext uri="{FF2B5EF4-FFF2-40B4-BE49-F238E27FC236}">
                <a16:creationId xmlns:a16="http://schemas.microsoft.com/office/drawing/2014/main" id="{09560C60-6F84-40B7-9A33-1D5B4354AD1B}"/>
              </a:ext>
            </a:extLst>
          </p:cNvPr>
          <p:cNvGraphicFramePr/>
          <p:nvPr>
            <p:extLst>
              <p:ext uri="{D42A27DB-BD31-4B8C-83A1-F6EECF244321}">
                <p14:modId xmlns:p14="http://schemas.microsoft.com/office/powerpoint/2010/main" val="123701531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ed71fb70f63e5ee2" descr="A chart showing how your Trust scored for Q21 compared with other trusts that took part; using the ‘expected range’ analysis technique. ">
            <a:extLst>
              <a:ext uri="{FF2B5EF4-FFF2-40B4-BE49-F238E27FC236}">
                <a16:creationId xmlns:a16="http://schemas.microsoft.com/office/drawing/2014/main" id="{2442A78F-E016-4FC5-90C2-CF7F6227B1AE}"/>
              </a:ext>
            </a:extLst>
          </p:cNvPr>
          <p:cNvGraphicFramePr/>
          <p:nvPr>
            <p:extLst>
              <p:ext uri="{D42A27DB-BD31-4B8C-83A1-F6EECF244321}">
                <p14:modId xmlns:p14="http://schemas.microsoft.com/office/powerpoint/2010/main" val="2496878964"/>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f6c2b2113a0ae75b" descr="A chart showing how your Trust scored for Q22 compared with other trusts that took part; using the ‘expected range’ analysis technique. ">
            <a:extLst>
              <a:ext uri="{FF2B5EF4-FFF2-40B4-BE49-F238E27FC236}">
                <a16:creationId xmlns:a16="http://schemas.microsoft.com/office/drawing/2014/main" id="{553B7D2C-02BA-4DCF-83D2-E02F193B5C06}"/>
              </a:ext>
            </a:extLst>
          </p:cNvPr>
          <p:cNvGraphicFramePr/>
          <p:nvPr>
            <p:extLst>
              <p:ext uri="{D42A27DB-BD31-4B8C-83A1-F6EECF244321}">
                <p14:modId xmlns:p14="http://schemas.microsoft.com/office/powerpoint/2010/main" val="238023595"/>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98EA1B22-5E78-4840-9BCF-5233B77A7E5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2" name="Rectangle 21">
            <a:extLst>
              <a:ext uri="{FF2B5EF4-FFF2-40B4-BE49-F238E27FC236}">
                <a16:creationId xmlns:a16="http://schemas.microsoft.com/office/drawing/2014/main" id="{B6986761-D47A-4DE2-A933-2C9AAB01EEA3}"/>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D_0ebf7426f6c3fe80_CalcTable">
            <a:extLst>
              <a:ext uri="{FF2B5EF4-FFF2-40B4-BE49-F238E27FC236}">
                <a16:creationId xmlns:a16="http://schemas.microsoft.com/office/drawing/2014/main" id="{79235A47-2D68-475B-9D36-02220D259DE9}"/>
              </a:ext>
            </a:extLst>
          </p:cNvPr>
          <p:cNvGraphicFramePr>
            <a:graphicFrameLocks noGrp="1"/>
          </p:cNvGraphicFramePr>
          <p:nvPr>
            <p:extLst>
              <p:ext uri="{D42A27DB-BD31-4B8C-83A1-F6EECF244321}">
                <p14:modId xmlns:p14="http://schemas.microsoft.com/office/powerpoint/2010/main" val="477285311"/>
              </p:ext>
            </p:extLst>
          </p:nvPr>
        </p:nvGraphicFramePr>
        <p:xfrm>
          <a:off x="8459403" y="1908662"/>
          <a:ext cx="3340998" cy="3242849"/>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528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bl>
          </a:graphicData>
        </a:graphic>
      </p:graphicFrame>
      <p:graphicFrame>
        <p:nvGraphicFramePr>
          <p:cNvPr id="16" name="D_0ebf7426f6c3fe80" hidden="1">
            <a:extLst>
              <a:ext uri="{FF2B5EF4-FFF2-40B4-BE49-F238E27FC236}">
                <a16:creationId xmlns:a16="http://schemas.microsoft.com/office/drawing/2014/main" id="{47A4A054-2581-4502-BC44-1A478890B74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9145075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Ipsos Ribbon Rules" hidden="1">
            <a:extLst>
              <a:ext uri="{FF2B5EF4-FFF2-40B4-BE49-F238E27FC236}">
                <a16:creationId xmlns:a16="http://schemas.microsoft.com/office/drawing/2014/main" id="{4964C00A-0EFC-4F1F-9B8A-455267ADF4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0471238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94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7A389270-3E2C-4308-B187-6F4D11ECE7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5133540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436783E9-A5D0-43AB-AAD1-7E7585DDBB38}"/>
              </a:ext>
            </a:extLst>
          </p:cNvPr>
          <p:cNvSpPr>
            <a:spLocks noGrp="1"/>
          </p:cNvSpPr>
          <p:nvPr>
            <p:ph type="title"/>
          </p:nvPr>
        </p:nvSpPr>
        <p:spPr>
          <a:xfrm>
            <a:off x="419970" y="537464"/>
            <a:ext cx="11417697" cy="654856"/>
          </a:xfrm>
        </p:spPr>
        <p:txBody>
          <a:bodyPr>
            <a:normAutofit/>
          </a:bodyPr>
          <a:lstStyle/>
          <a:p>
            <a:r>
              <a:rPr lang="en-GB" dirty="0"/>
              <a:t>Section 5. Your care and treatment</a:t>
            </a:r>
          </a:p>
        </p:txBody>
      </p:sp>
      <p:sp>
        <p:nvSpPr>
          <p:cNvPr id="16" name="Title 6">
            <a:extLst>
              <a:ext uri="{FF2B5EF4-FFF2-40B4-BE49-F238E27FC236}">
                <a16:creationId xmlns:a16="http://schemas.microsoft.com/office/drawing/2014/main" id="{DCA9F199-22E4-4072-A930-5E41CAB6E5C9}"/>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696DCB8-CD54-46C6-8EEC-2D5CE86C099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61fee4f977f7aae8" hidden="1">
            <a:extLst>
              <a:ext uri="{FF2B5EF4-FFF2-40B4-BE49-F238E27FC236}">
                <a16:creationId xmlns:a16="http://schemas.microsoft.com/office/drawing/2014/main" id="{BF29467A-68A6-4A18-BA0C-B5B28897C4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82960430"/>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e51d4d97e7947f65" descr="A bar chart showing the range of section scores for all NHS trusts for Section 1 (Admission to hospital).">
            <a:extLst>
              <a:ext uri="{FF2B5EF4-FFF2-40B4-BE49-F238E27FC236}">
                <a16:creationId xmlns:a16="http://schemas.microsoft.com/office/drawing/2014/main" id="{6021B089-3D48-470B-B640-92B88A52B9DC}"/>
              </a:ext>
            </a:extLst>
          </p:cNvPr>
          <p:cNvGraphicFramePr/>
          <p:nvPr>
            <p:extLst>
              <p:ext uri="{D42A27DB-BD31-4B8C-83A1-F6EECF244321}">
                <p14:modId xmlns:p14="http://schemas.microsoft.com/office/powerpoint/2010/main" val="1155879351"/>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E7A1FC79-28EE-446D-80B9-38EC022D22B1}"/>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94959EA3-F668-4D1B-9814-7C0C88106FC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DC2062E8-287B-4E08-BD52-7DCA8EB52E4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D055DFF-DBE1-42C3-9FC6-2DFB5DAF1C8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0E8BE74-16F7-4BDD-9CD2-70C1356D251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61fee4f977f7aae8_CalcTable">
            <a:extLst>
              <a:ext uri="{FF2B5EF4-FFF2-40B4-BE49-F238E27FC236}">
                <a16:creationId xmlns:a16="http://schemas.microsoft.com/office/drawing/2014/main" id="{14029D2B-EF87-4F8F-A020-F63908C30872}"/>
              </a:ext>
            </a:extLst>
          </p:cNvPr>
          <p:cNvGraphicFramePr>
            <a:graphicFrameLocks noGrp="1"/>
          </p:cNvGraphicFramePr>
          <p:nvPr>
            <p:extLst>
              <p:ext uri="{D42A27DB-BD31-4B8C-83A1-F6EECF244321}">
                <p14:modId xmlns:p14="http://schemas.microsoft.com/office/powerpoint/2010/main" val="69225173"/>
              </p:ext>
            </p:extLst>
          </p:nvPr>
        </p:nvGraphicFramePr>
        <p:xfrm>
          <a:off x="838200"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996F5FB-B0B8-4695-BB93-4D5FE126227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66D85512-E50B-4403-909C-A39CDFA919B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fa98e70fda40ffd" descr="A bar chart showing the top five trust results within your region.">
            <a:extLst>
              <a:ext uri="{FF2B5EF4-FFF2-40B4-BE49-F238E27FC236}">
                <a16:creationId xmlns:a16="http://schemas.microsoft.com/office/drawing/2014/main" id="{4DC630B7-83F2-4F49-BFA2-A13F5C77BD2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778110744"/>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9b5a6e4a1e42011c" descr="A bar chart showing the bottom five trust results within your region.">
            <a:extLst>
              <a:ext uri="{FF2B5EF4-FFF2-40B4-BE49-F238E27FC236}">
                <a16:creationId xmlns:a16="http://schemas.microsoft.com/office/drawing/2014/main" id="{68C77024-8CC4-4311-9312-73BB5344DFED}"/>
              </a:ext>
            </a:extLst>
          </p:cNvPr>
          <p:cNvGraphicFramePr/>
          <p:nvPr>
            <p:extLst>
              <p:ext uri="{D42A27DB-BD31-4B8C-83A1-F6EECF244321}">
                <p14:modId xmlns:p14="http://schemas.microsoft.com/office/powerpoint/2010/main" val="3090069691"/>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766B63DA-812A-4E91-AD0B-B47BEACAC95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4a573deca4f9853" descr="A chart showing how your Trust scored for Q23 compared with other trusts that took part; using the ‘expected range’ analysis technique.">
            <a:extLst>
              <a:ext uri="{FF2B5EF4-FFF2-40B4-BE49-F238E27FC236}">
                <a16:creationId xmlns:a16="http://schemas.microsoft.com/office/drawing/2014/main" id="{3A5EB350-4197-4004-A26C-55DE294B2E0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14074378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e003408b205caf8f" descr="A chart showing how your Trust scored for Q24 compared with other trusts that took part; using the ‘expected range’ analysis technique. ">
            <a:extLst>
              <a:ext uri="{FF2B5EF4-FFF2-40B4-BE49-F238E27FC236}">
                <a16:creationId xmlns:a16="http://schemas.microsoft.com/office/drawing/2014/main" id="{86693269-FADB-47D7-9D77-C29970DA67A5}"/>
              </a:ext>
            </a:extLst>
          </p:cNvPr>
          <p:cNvGraphicFramePr/>
          <p:nvPr>
            <p:extLst>
              <p:ext uri="{D42A27DB-BD31-4B8C-83A1-F6EECF244321}">
                <p14:modId xmlns:p14="http://schemas.microsoft.com/office/powerpoint/2010/main" val="280277856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3ed43998e2f2999" descr="A chart showing how your Trust scored for Q25 compared with other trusts that took part; using the ‘expected range’ analysis technique.">
            <a:extLst>
              <a:ext uri="{FF2B5EF4-FFF2-40B4-BE49-F238E27FC236}">
                <a16:creationId xmlns:a16="http://schemas.microsoft.com/office/drawing/2014/main" id="{10B99A6F-FA83-40FA-9E2B-FC3CDB75F476}"/>
              </a:ext>
            </a:extLst>
          </p:cNvPr>
          <p:cNvGraphicFramePr/>
          <p:nvPr>
            <p:extLst>
              <p:ext uri="{D42A27DB-BD31-4B8C-83A1-F6EECF244321}">
                <p14:modId xmlns:p14="http://schemas.microsoft.com/office/powerpoint/2010/main" val="387373143"/>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31e4714b106727c2" descr="A chart showing how your Trust scored for Q26 compared with other trusts that took part; using the ‘expected range’ analysis technique. ">
            <a:extLst>
              <a:ext uri="{FF2B5EF4-FFF2-40B4-BE49-F238E27FC236}">
                <a16:creationId xmlns:a16="http://schemas.microsoft.com/office/drawing/2014/main" id="{D69197D0-A021-409E-AA9D-2E692F53C97C}"/>
              </a:ext>
            </a:extLst>
          </p:cNvPr>
          <p:cNvGraphicFramePr/>
          <p:nvPr>
            <p:extLst>
              <p:ext uri="{D42A27DB-BD31-4B8C-83A1-F6EECF244321}">
                <p14:modId xmlns:p14="http://schemas.microsoft.com/office/powerpoint/2010/main" val="746719660"/>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a97513a55231ef84" descr="A chart showing how your Trust scored for Q27 compared with other trusts that took part; using the ‘expected range’ analysis technique. ">
            <a:extLst>
              <a:ext uri="{FF2B5EF4-FFF2-40B4-BE49-F238E27FC236}">
                <a16:creationId xmlns:a16="http://schemas.microsoft.com/office/drawing/2014/main" id="{6300C969-CADB-45E9-9E82-F557EA4F9449}"/>
              </a:ext>
            </a:extLst>
          </p:cNvPr>
          <p:cNvGraphicFramePr/>
          <p:nvPr>
            <p:extLst>
              <p:ext uri="{D42A27DB-BD31-4B8C-83A1-F6EECF244321}">
                <p14:modId xmlns:p14="http://schemas.microsoft.com/office/powerpoint/2010/main" val="2529745514"/>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1EE19D6E-B1C9-469F-8130-9DDBFE06814C}"/>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41678AC8-C2E2-4316-9C27-3A4870F5AD3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ea0ec4ee341a0cc5_CalcTable">
            <a:extLst>
              <a:ext uri="{FF2B5EF4-FFF2-40B4-BE49-F238E27FC236}">
                <a16:creationId xmlns:a16="http://schemas.microsoft.com/office/drawing/2014/main" id="{134DCD56-42A1-4902-8B77-6558DBD62FA8}"/>
              </a:ext>
            </a:extLst>
          </p:cNvPr>
          <p:cNvGraphicFramePr>
            <a:graphicFrameLocks noGrp="1"/>
          </p:cNvGraphicFramePr>
          <p:nvPr>
            <p:extLst>
              <p:ext uri="{D42A27DB-BD31-4B8C-83A1-F6EECF244321}">
                <p14:modId xmlns:p14="http://schemas.microsoft.com/office/powerpoint/2010/main" val="2371280137"/>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ea0ec4ee341a0cc5" hidden="1">
            <a:extLst>
              <a:ext uri="{FF2B5EF4-FFF2-40B4-BE49-F238E27FC236}">
                <a16:creationId xmlns:a16="http://schemas.microsoft.com/office/drawing/2014/main" id="{F774C0F2-658B-452B-B2D8-354F16ED16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1355447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EA2DC3A6-6E46-4B68-877B-D15207841F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2288269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6214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8370EE4-232B-4CA7-97E5-9659B123F14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0a1253cd1fd1f7df" descr="A chart showing how your Trust scored for Q28 compared with other trusts that took part; using the ‘expected range’ analysis technique. ">
            <a:extLst>
              <a:ext uri="{FF2B5EF4-FFF2-40B4-BE49-F238E27FC236}">
                <a16:creationId xmlns:a16="http://schemas.microsoft.com/office/drawing/2014/main" id="{A8D3DF03-42D4-40BD-93C8-0DD3F0AB30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79697442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10b392e593cc3c98" descr="A chart showing how your Trust scored for Q29 compared with other trusts that took part; using the ‘expected range’ analysis technique. ">
            <a:extLst>
              <a:ext uri="{FF2B5EF4-FFF2-40B4-BE49-F238E27FC236}">
                <a16:creationId xmlns:a16="http://schemas.microsoft.com/office/drawing/2014/main" id="{57BC3DD3-AC82-4C93-8203-6ACB739F07F7}"/>
              </a:ext>
            </a:extLst>
          </p:cNvPr>
          <p:cNvGraphicFramePr/>
          <p:nvPr>
            <p:extLst>
              <p:ext uri="{D42A27DB-BD31-4B8C-83A1-F6EECF244321}">
                <p14:modId xmlns:p14="http://schemas.microsoft.com/office/powerpoint/2010/main" val="398289414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802bef994d68d078" descr="A chart showing how your Trust scored for Q30 compared with other trusts that took part; using the ‘expected range’ analysis technique. ">
            <a:extLst>
              <a:ext uri="{FF2B5EF4-FFF2-40B4-BE49-F238E27FC236}">
                <a16:creationId xmlns:a16="http://schemas.microsoft.com/office/drawing/2014/main" id="{EF337DEE-295B-4FD6-9614-18FFD53C570B}"/>
              </a:ext>
            </a:extLst>
          </p:cNvPr>
          <p:cNvGraphicFramePr/>
          <p:nvPr>
            <p:extLst>
              <p:ext uri="{D42A27DB-BD31-4B8C-83A1-F6EECF244321}">
                <p14:modId xmlns:p14="http://schemas.microsoft.com/office/powerpoint/2010/main" val="649492650"/>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041B147B-E311-4E58-96B0-F7BD81A60AF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0" name="Rectangle 19">
            <a:extLst>
              <a:ext uri="{FF2B5EF4-FFF2-40B4-BE49-F238E27FC236}">
                <a16:creationId xmlns:a16="http://schemas.microsoft.com/office/drawing/2014/main" id="{6B19F168-F7A8-4374-A077-AE6AFB3FED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a906ab87ef05ec89_CalcTable">
            <a:extLst>
              <a:ext uri="{FF2B5EF4-FFF2-40B4-BE49-F238E27FC236}">
                <a16:creationId xmlns:a16="http://schemas.microsoft.com/office/drawing/2014/main" id="{8DD55FEA-5B7C-4786-8D1C-4554118DC72D}"/>
              </a:ext>
            </a:extLst>
          </p:cNvPr>
          <p:cNvGraphicFramePr>
            <a:graphicFrameLocks noGrp="1"/>
          </p:cNvGraphicFramePr>
          <p:nvPr>
            <p:extLst>
              <p:ext uri="{D42A27DB-BD31-4B8C-83A1-F6EECF244321}">
                <p14:modId xmlns:p14="http://schemas.microsoft.com/office/powerpoint/2010/main" val="2545230715"/>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524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a906ab87ef05ec89" hidden="1">
            <a:extLst>
              <a:ext uri="{FF2B5EF4-FFF2-40B4-BE49-F238E27FC236}">
                <a16:creationId xmlns:a16="http://schemas.microsoft.com/office/drawing/2014/main" id="{F7F347C6-5D73-4F39-B827-B028D66F85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5876425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E55AD932-2DB4-4105-B2E5-A15C7DA586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83545543"/>
              </p:ext>
            </p:extLst>
          </p:nvPr>
        </p:nvGraphicFramePr>
        <p:xfrm>
          <a:off x="10160000" y="-563033"/>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334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9C816CED-2475-4E19-A01F-EDABE420EF6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5706785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D098B1C-71E0-4336-9CF1-B1F3E5F01739}"/>
              </a:ext>
            </a:extLst>
          </p:cNvPr>
          <p:cNvSpPr>
            <a:spLocks noGrp="1"/>
          </p:cNvSpPr>
          <p:nvPr>
            <p:ph type="title"/>
          </p:nvPr>
        </p:nvSpPr>
        <p:spPr>
          <a:xfrm>
            <a:off x="419970" y="537464"/>
            <a:ext cx="11417697" cy="654856"/>
          </a:xfrm>
        </p:spPr>
        <p:txBody>
          <a:bodyPr>
            <a:normAutofit/>
          </a:bodyPr>
          <a:lstStyle/>
          <a:p>
            <a:r>
              <a:rPr lang="en-GB" dirty="0"/>
              <a:t>Section 6. Operations and procedures</a:t>
            </a:r>
          </a:p>
        </p:txBody>
      </p:sp>
      <p:sp>
        <p:nvSpPr>
          <p:cNvPr id="16" name="Title 6">
            <a:extLst>
              <a:ext uri="{FF2B5EF4-FFF2-40B4-BE49-F238E27FC236}">
                <a16:creationId xmlns:a16="http://schemas.microsoft.com/office/drawing/2014/main" id="{FD44E486-C62A-4A3B-B8C2-18649022DB2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4642BB4-BEBC-46D9-B8A5-F71BEA7B9DD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c29173bb09495a2b" hidden="1">
            <a:extLst>
              <a:ext uri="{FF2B5EF4-FFF2-40B4-BE49-F238E27FC236}">
                <a16:creationId xmlns:a16="http://schemas.microsoft.com/office/drawing/2014/main" id="{D9E988C6-A3DA-40EF-BF35-D3E53F63634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64366624"/>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57d018773f46d8b6" descr="A bar chart showing the range of section scores for all NHS trusts for Section 1 (Admission to hospital).">
            <a:extLst>
              <a:ext uri="{FF2B5EF4-FFF2-40B4-BE49-F238E27FC236}">
                <a16:creationId xmlns:a16="http://schemas.microsoft.com/office/drawing/2014/main" id="{F3FD9252-DD8E-4EF4-A5D8-8ACC4A0FFC51}"/>
              </a:ext>
            </a:extLst>
          </p:cNvPr>
          <p:cNvGraphicFramePr/>
          <p:nvPr>
            <p:extLst>
              <p:ext uri="{D42A27DB-BD31-4B8C-83A1-F6EECF244321}">
                <p14:modId xmlns:p14="http://schemas.microsoft.com/office/powerpoint/2010/main" val="176954949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8B39C58F-821B-4E81-9698-708F4022EFF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EE10F492-3E68-4FC0-B69A-5B85556DA63C}"/>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B3FCFA56-442F-4715-BF55-27C8EF6D4F32}"/>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7F370E6-E681-494F-97B2-0D348087F233}"/>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9847F73A-9737-4AF2-A999-1B451795CBC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c29173bb09495a2b_CalcTable">
            <a:extLst>
              <a:ext uri="{FF2B5EF4-FFF2-40B4-BE49-F238E27FC236}">
                <a16:creationId xmlns:a16="http://schemas.microsoft.com/office/drawing/2014/main" id="{540CE766-9730-4C97-9425-6931974762BD}"/>
              </a:ext>
            </a:extLst>
          </p:cNvPr>
          <p:cNvGraphicFramePr>
            <a:graphicFrameLocks noGrp="1"/>
          </p:cNvGraphicFramePr>
          <p:nvPr>
            <p:extLst>
              <p:ext uri="{D42A27DB-BD31-4B8C-83A1-F6EECF244321}">
                <p14:modId xmlns:p14="http://schemas.microsoft.com/office/powerpoint/2010/main" val="3226881843"/>
              </p:ext>
            </p:extLst>
          </p:nvPr>
        </p:nvGraphicFramePr>
        <p:xfrm>
          <a:off x="847725" y="306590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6FC77999-F986-48C8-B7B5-415BB15CD3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5FA1251-CDA6-4887-BD72-658AFE1A88E5}"/>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0f22a52303a04334" descr="A bar chart showing the top five trust results within your region.">
            <a:extLst>
              <a:ext uri="{FF2B5EF4-FFF2-40B4-BE49-F238E27FC236}">
                <a16:creationId xmlns:a16="http://schemas.microsoft.com/office/drawing/2014/main" id="{7DD1456A-234E-4833-8A07-2AC082BB5A1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353653244"/>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30203f7a8f85b598" descr="A bar chart showing the bottom five trust results within your region.">
            <a:extLst>
              <a:ext uri="{FF2B5EF4-FFF2-40B4-BE49-F238E27FC236}">
                <a16:creationId xmlns:a16="http://schemas.microsoft.com/office/drawing/2014/main" id="{DAE04D98-ED34-420F-9B9C-58431256B354}"/>
              </a:ext>
            </a:extLst>
          </p:cNvPr>
          <p:cNvGraphicFramePr/>
          <p:nvPr>
            <p:extLst>
              <p:ext uri="{D42A27DB-BD31-4B8C-83A1-F6EECF244321}">
                <p14:modId xmlns:p14="http://schemas.microsoft.com/office/powerpoint/2010/main" val="301799274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688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6. Operations and procedures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02A8D7C-AAA8-45CB-AF6A-817D6CE67F7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6e57c189c297c10d" descr="A chart showing how your Trust scored for Q32 compared with other trusts that took part; using the ‘expected range’ analysis technique. ">
            <a:extLst>
              <a:ext uri="{FF2B5EF4-FFF2-40B4-BE49-F238E27FC236}">
                <a16:creationId xmlns:a16="http://schemas.microsoft.com/office/drawing/2014/main" id="{C4809842-1A2A-4973-B4CB-0C6E1C35236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44616241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cf54b9e4f0fe58ca" descr="A chart showing how your Trust scored for Q33 compared with other trusts that took part; using the ‘expected range’ analysis technique. ">
            <a:extLst>
              <a:ext uri="{FF2B5EF4-FFF2-40B4-BE49-F238E27FC236}">
                <a16:creationId xmlns:a16="http://schemas.microsoft.com/office/drawing/2014/main" id="{3D80D44C-6BE1-4D54-9909-093A26B1447F}"/>
              </a:ext>
            </a:extLst>
          </p:cNvPr>
          <p:cNvGraphicFramePr/>
          <p:nvPr>
            <p:extLst>
              <p:ext uri="{D42A27DB-BD31-4B8C-83A1-F6EECF244321}">
                <p14:modId xmlns:p14="http://schemas.microsoft.com/office/powerpoint/2010/main" val="248126297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f4026f83ec4f952d" descr="A chart showing how your Trust scored for Q34 compared with other trusts that took part; using the ‘expected range’ analysis technique. ">
            <a:extLst>
              <a:ext uri="{FF2B5EF4-FFF2-40B4-BE49-F238E27FC236}">
                <a16:creationId xmlns:a16="http://schemas.microsoft.com/office/drawing/2014/main" id="{CA3CBE65-006D-487C-B2A8-48E21164507C}"/>
              </a:ext>
            </a:extLst>
          </p:cNvPr>
          <p:cNvGraphicFramePr/>
          <p:nvPr>
            <p:extLst>
              <p:ext uri="{D42A27DB-BD31-4B8C-83A1-F6EECF244321}">
                <p14:modId xmlns:p14="http://schemas.microsoft.com/office/powerpoint/2010/main" val="3107389545"/>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B74BE151-E1F3-4BB8-B97D-A39D2FC01B1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207EAA19-18C9-49F3-9C78-DA6C147CCA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5062ce783a1f2c41_CalcTable">
            <a:extLst>
              <a:ext uri="{FF2B5EF4-FFF2-40B4-BE49-F238E27FC236}">
                <a16:creationId xmlns:a16="http://schemas.microsoft.com/office/drawing/2014/main" id="{AF6D8A36-7BC3-4F26-90C1-80AC4192D804}"/>
              </a:ext>
            </a:extLst>
          </p:cNvPr>
          <p:cNvGraphicFramePr>
            <a:graphicFrameLocks noGrp="1"/>
          </p:cNvGraphicFramePr>
          <p:nvPr>
            <p:extLst>
              <p:ext uri="{D42A27DB-BD31-4B8C-83A1-F6EECF244321}">
                <p14:modId xmlns:p14="http://schemas.microsoft.com/office/powerpoint/2010/main" val="2213348786"/>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273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291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297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5062ce783a1f2c41" hidden="1">
            <a:extLst>
              <a:ext uri="{FF2B5EF4-FFF2-40B4-BE49-F238E27FC236}">
                <a16:creationId xmlns:a16="http://schemas.microsoft.com/office/drawing/2014/main" id="{57DF266F-8AC1-4F83-8680-A50FE96B67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032406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68C5C58B-3B53-4ED5-B862-0EA8199F50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7048893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321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48FDB54C-029E-4DF5-AFE2-C694AF5BD0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8476381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9C9AF5D9-EF5F-4368-A81D-5621D051DFDE}"/>
              </a:ext>
            </a:extLst>
          </p:cNvPr>
          <p:cNvSpPr>
            <a:spLocks noGrp="1"/>
          </p:cNvSpPr>
          <p:nvPr>
            <p:ph type="title"/>
          </p:nvPr>
        </p:nvSpPr>
        <p:spPr>
          <a:xfrm>
            <a:off x="419970" y="537464"/>
            <a:ext cx="11417697" cy="654856"/>
          </a:xfrm>
        </p:spPr>
        <p:txBody>
          <a:bodyPr>
            <a:normAutofit/>
          </a:bodyPr>
          <a:lstStyle/>
          <a:p>
            <a:r>
              <a:rPr lang="en-GB" dirty="0"/>
              <a:t>Section 7. Leaving hospital</a:t>
            </a:r>
          </a:p>
        </p:txBody>
      </p:sp>
      <p:sp>
        <p:nvSpPr>
          <p:cNvPr id="16" name="Title 6">
            <a:extLst>
              <a:ext uri="{FF2B5EF4-FFF2-40B4-BE49-F238E27FC236}">
                <a16:creationId xmlns:a16="http://schemas.microsoft.com/office/drawing/2014/main" id="{54FBAF65-01C4-4A09-A39B-B99864DF8B3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F4F33894-F7FF-4603-8437-E220B1D3A4C6}"/>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5f5cd49bce4afbbf" hidden="1">
            <a:extLst>
              <a:ext uri="{FF2B5EF4-FFF2-40B4-BE49-F238E27FC236}">
                <a16:creationId xmlns:a16="http://schemas.microsoft.com/office/drawing/2014/main" id="{2118E378-B8F9-4CED-9B07-F3548CE6BE6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86346817"/>
              </p:ext>
            </p:extLst>
          </p:nvPr>
        </p:nvGraphicFramePr>
        <p:xfrm>
          <a:off x="-2127739" y="252935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3a2c1d0afc3d4931" descr="A bar chart showing the range of section scores for all NHS trusts for Section 1 (Admission to hospital).">
            <a:extLst>
              <a:ext uri="{FF2B5EF4-FFF2-40B4-BE49-F238E27FC236}">
                <a16:creationId xmlns:a16="http://schemas.microsoft.com/office/drawing/2014/main" id="{AC9D6CA0-12B4-4D48-A089-A97499707861}"/>
              </a:ext>
            </a:extLst>
          </p:cNvPr>
          <p:cNvGraphicFramePr/>
          <p:nvPr>
            <p:extLst>
              <p:ext uri="{D42A27DB-BD31-4B8C-83A1-F6EECF244321}">
                <p14:modId xmlns:p14="http://schemas.microsoft.com/office/powerpoint/2010/main" val="201874328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5D1D2535-A48E-4728-99FD-4B52DFFEA654}"/>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CF0EB999-190D-46E6-837E-001A2671F842}"/>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3DBD53D0-7322-4212-B3B0-CBAB86B2E2AF}"/>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8F9CAA2-CC63-4E03-A568-BF6C496EA1B0}"/>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112381A3-115A-4D66-AFFF-83031E6B353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5f5cd49bce4afbbf_CalcTable">
            <a:extLst>
              <a:ext uri="{FF2B5EF4-FFF2-40B4-BE49-F238E27FC236}">
                <a16:creationId xmlns:a16="http://schemas.microsoft.com/office/drawing/2014/main" id="{0515B801-6CCE-4623-8657-84A2DEFB9AD8}"/>
              </a:ext>
            </a:extLst>
          </p:cNvPr>
          <p:cNvGraphicFramePr>
            <a:graphicFrameLocks noGrp="1"/>
          </p:cNvGraphicFramePr>
          <p:nvPr>
            <p:extLst>
              <p:ext uri="{D42A27DB-BD31-4B8C-83A1-F6EECF244321}">
                <p14:modId xmlns:p14="http://schemas.microsoft.com/office/powerpoint/2010/main" val="1680803533"/>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7.4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C5CD0F11-0B86-4249-BAEA-F9BD2F8844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C1180DE0-DEE9-4E28-97FB-D30D1CD0437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1936b8650b58bfc1" descr="A bar chart showing the top five trust results within your region.">
            <a:extLst>
              <a:ext uri="{FF2B5EF4-FFF2-40B4-BE49-F238E27FC236}">
                <a16:creationId xmlns:a16="http://schemas.microsoft.com/office/drawing/2014/main" id="{90444486-2835-433C-B029-3A12B368A69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82401503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e0ab45e2bf071ac" descr="A bar chart showing the bottom five trust results within your region.">
            <a:extLst>
              <a:ext uri="{FF2B5EF4-FFF2-40B4-BE49-F238E27FC236}">
                <a16:creationId xmlns:a16="http://schemas.microsoft.com/office/drawing/2014/main" id="{B0A77800-807B-49B0-94E3-D2F8C7065B08}"/>
              </a:ext>
            </a:extLst>
          </p:cNvPr>
          <p:cNvGraphicFramePr/>
          <p:nvPr>
            <p:extLst>
              <p:ext uri="{D42A27DB-BD31-4B8C-83A1-F6EECF244321}">
                <p14:modId xmlns:p14="http://schemas.microsoft.com/office/powerpoint/2010/main" val="2142188406"/>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E71D62C4-4DE2-42AD-90F3-65C2847C4D9E}"/>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becdf524ecaf829f" descr="A chart showing how your Trust scored for Q35 compared with other trusts that took part; using the ‘expected range’ analysis technique. ">
            <a:extLst>
              <a:ext uri="{FF2B5EF4-FFF2-40B4-BE49-F238E27FC236}">
                <a16:creationId xmlns:a16="http://schemas.microsoft.com/office/drawing/2014/main" id="{C36CD77F-F2F0-4473-8CFF-E5AB1856B8F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58110505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95285dc6be8bd00" descr="A chart showing how your Trust scored for Q36 compared with other trusts that took part; using the ‘expected range’ analysis technique. ">
            <a:extLst>
              <a:ext uri="{FF2B5EF4-FFF2-40B4-BE49-F238E27FC236}">
                <a16:creationId xmlns:a16="http://schemas.microsoft.com/office/drawing/2014/main" id="{770F9FF0-C414-4498-9676-6E86ED24FFB9}"/>
              </a:ext>
            </a:extLst>
          </p:cNvPr>
          <p:cNvGraphicFramePr/>
          <p:nvPr>
            <p:extLst>
              <p:ext uri="{D42A27DB-BD31-4B8C-83A1-F6EECF244321}">
                <p14:modId xmlns:p14="http://schemas.microsoft.com/office/powerpoint/2010/main" val="148893245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7a117e726ea6df0" descr="A chart showing how your Trust scored for Q37 compared with other trusts that took part; using the ‘expected range’ analysis technique. ">
            <a:extLst>
              <a:ext uri="{FF2B5EF4-FFF2-40B4-BE49-F238E27FC236}">
                <a16:creationId xmlns:a16="http://schemas.microsoft.com/office/drawing/2014/main" id="{082FB77E-0702-4659-B1E1-558B91B0F9ED}"/>
              </a:ext>
            </a:extLst>
          </p:cNvPr>
          <p:cNvGraphicFramePr/>
          <p:nvPr>
            <p:extLst>
              <p:ext uri="{D42A27DB-BD31-4B8C-83A1-F6EECF244321}">
                <p14:modId xmlns:p14="http://schemas.microsoft.com/office/powerpoint/2010/main" val="4225184738"/>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024bb5d54c6cd14d" descr="A chart showing how your Trust scored for Q38 compared with other trusts that took part; using the ‘expected range’ analysis technique. ">
            <a:extLst>
              <a:ext uri="{FF2B5EF4-FFF2-40B4-BE49-F238E27FC236}">
                <a16:creationId xmlns:a16="http://schemas.microsoft.com/office/drawing/2014/main" id="{2283BFE9-777A-47D9-B1A6-979FE7F1A410}"/>
              </a:ext>
            </a:extLst>
          </p:cNvPr>
          <p:cNvGraphicFramePr/>
          <p:nvPr>
            <p:extLst>
              <p:ext uri="{D42A27DB-BD31-4B8C-83A1-F6EECF244321}">
                <p14:modId xmlns:p14="http://schemas.microsoft.com/office/powerpoint/2010/main" val="2238161821"/>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43c71414d01993ea" descr="A chart showing how your Trust scored for Q39 compared with other trusts that took part; using the ‘expected range’ analysis technique. ">
            <a:extLst>
              <a:ext uri="{FF2B5EF4-FFF2-40B4-BE49-F238E27FC236}">
                <a16:creationId xmlns:a16="http://schemas.microsoft.com/office/drawing/2014/main" id="{C260C8B3-F7CC-42B5-9AD7-8F7BEA4AA580}"/>
              </a:ext>
            </a:extLst>
          </p:cNvPr>
          <p:cNvGraphicFramePr/>
          <p:nvPr>
            <p:extLst>
              <p:ext uri="{D42A27DB-BD31-4B8C-83A1-F6EECF244321}">
                <p14:modId xmlns:p14="http://schemas.microsoft.com/office/powerpoint/2010/main" val="529074238"/>
              </p:ext>
            </p:extLst>
          </p:nvPr>
        </p:nvGraphicFramePr>
        <p:xfrm>
          <a:off x="265776" y="4575972"/>
          <a:ext cx="8246527" cy="1621298"/>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5AADC82F-FACD-40B9-B54F-0397E7B14B7B}"/>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EF3389F5-02D5-4F62-BD6D-72A64E43D19D}"/>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cbd166cbac45424_CalcTable">
            <a:extLst>
              <a:ext uri="{FF2B5EF4-FFF2-40B4-BE49-F238E27FC236}">
                <a16:creationId xmlns:a16="http://schemas.microsoft.com/office/drawing/2014/main" id="{ACF7B637-EE1F-4F89-9224-E91B6FC4D029}"/>
              </a:ext>
            </a:extLst>
          </p:cNvPr>
          <p:cNvGraphicFramePr>
            <a:graphicFrameLocks noGrp="1"/>
          </p:cNvGraphicFramePr>
          <p:nvPr>
            <p:extLst>
              <p:ext uri="{D42A27DB-BD31-4B8C-83A1-F6EECF244321}">
                <p14:modId xmlns:p14="http://schemas.microsoft.com/office/powerpoint/2010/main" val="1311882417"/>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526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200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cbd166cbac45424" hidden="1">
            <a:extLst>
              <a:ext uri="{FF2B5EF4-FFF2-40B4-BE49-F238E27FC236}">
                <a16:creationId xmlns:a16="http://schemas.microsoft.com/office/drawing/2014/main" id="{EF2E1AB6-365C-458A-A8E1-5518737E1B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1242747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889188F4-7D32-4F82-BF26-230156876A5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273962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97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7bb74f06d89a547e" descr="A chart showing how your Trust scored for Q40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05765148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168b3465e6ade8f" descr="A chart showing how your Trust scored for Q41 compared with other trusts that took part; using the ‘expected range’ analysis technique. ">
            <a:extLst>
              <a:ext uri="{FF2B5EF4-FFF2-40B4-BE49-F238E27FC236}">
                <a16:creationId xmlns:a16="http://schemas.microsoft.com/office/drawing/2014/main" id="{68587228-8484-43CA-8D8B-CF67FBE543C0}"/>
              </a:ext>
            </a:extLst>
          </p:cNvPr>
          <p:cNvGraphicFramePr/>
          <p:nvPr>
            <p:extLst>
              <p:ext uri="{D42A27DB-BD31-4B8C-83A1-F6EECF244321}">
                <p14:modId xmlns:p14="http://schemas.microsoft.com/office/powerpoint/2010/main" val="381488600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b6ec9dab3965cce3" descr="A chart showing how your Trust scored for Q42 compared with other trusts that took part; using the ‘expected range’ analysis technique. ">
            <a:extLst>
              <a:ext uri="{FF2B5EF4-FFF2-40B4-BE49-F238E27FC236}">
                <a16:creationId xmlns:a16="http://schemas.microsoft.com/office/drawing/2014/main" id="{AAD74215-9D51-401A-8E71-86E1E7AA2397}"/>
              </a:ext>
            </a:extLst>
          </p:cNvPr>
          <p:cNvGraphicFramePr/>
          <p:nvPr>
            <p:extLst>
              <p:ext uri="{D42A27DB-BD31-4B8C-83A1-F6EECF244321}">
                <p14:modId xmlns:p14="http://schemas.microsoft.com/office/powerpoint/2010/main" val="1183507663"/>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f6750d863bc6df90" descr="A chart showing how your Trust scored for 43 compared with other trusts that took part; using the ‘expected range’ analysis technique. ">
            <a:extLst>
              <a:ext uri="{FF2B5EF4-FFF2-40B4-BE49-F238E27FC236}">
                <a16:creationId xmlns:a16="http://schemas.microsoft.com/office/drawing/2014/main" id="{1AFA8673-D661-44C8-83FD-BCB2145320FE}"/>
              </a:ext>
            </a:extLst>
          </p:cNvPr>
          <p:cNvGraphicFramePr/>
          <p:nvPr>
            <p:extLst>
              <p:ext uri="{D42A27DB-BD31-4B8C-83A1-F6EECF244321}">
                <p14:modId xmlns:p14="http://schemas.microsoft.com/office/powerpoint/2010/main" val="3230888742"/>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760e616ad6c86534" descr="A chart showing how your Trust scored for Q44 compared with other trusts that took part; using the ‘expected range’ analysis technique. ">
            <a:extLst>
              <a:ext uri="{FF2B5EF4-FFF2-40B4-BE49-F238E27FC236}">
                <a16:creationId xmlns:a16="http://schemas.microsoft.com/office/drawing/2014/main" id="{8F3978B4-9FC0-4B45-B10B-068E22A86059}"/>
              </a:ext>
            </a:extLst>
          </p:cNvPr>
          <p:cNvGraphicFramePr/>
          <p:nvPr>
            <p:extLst>
              <p:ext uri="{D42A27DB-BD31-4B8C-83A1-F6EECF244321}">
                <p14:modId xmlns:p14="http://schemas.microsoft.com/office/powerpoint/2010/main" val="2868175452"/>
              </p:ext>
            </p:extLst>
          </p:nvPr>
        </p:nvGraphicFramePr>
        <p:xfrm>
          <a:off x="265776" y="4471340"/>
          <a:ext cx="8246527" cy="1769893"/>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28537993-BB21-40B3-9AB7-28F811A6C59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3e29e482b72961c_CalcTable">
            <a:extLst>
              <a:ext uri="{FF2B5EF4-FFF2-40B4-BE49-F238E27FC236}">
                <a16:creationId xmlns:a16="http://schemas.microsoft.com/office/drawing/2014/main" id="{59E13A4E-59AF-482A-92B0-50BAF2394C96}"/>
              </a:ext>
            </a:extLst>
          </p:cNvPr>
          <p:cNvGraphicFramePr>
            <a:graphicFrameLocks noGrp="1"/>
          </p:cNvGraphicFramePr>
          <p:nvPr>
            <p:extLst>
              <p:ext uri="{D42A27DB-BD31-4B8C-83A1-F6EECF244321}">
                <p14:modId xmlns:p14="http://schemas.microsoft.com/office/powerpoint/2010/main" val="2212841110"/>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305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3e29e482b72961c"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7104763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4269750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744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04849" y="2152651"/>
            <a:ext cx="10580807" cy="831700"/>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04849" y="3873650"/>
            <a:ext cx="7592542" cy="204456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Adult Inpatient 2021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dc28efcbf7c6b9f" descr="A chart showing how your Trust scored for Q46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81256228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B9F0079-04B0-4317-B9BD-C726196DF40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4" name="D_1d6eae0907fbb18b_CalcTable">
            <a:extLst>
              <a:ext uri="{FF2B5EF4-FFF2-40B4-BE49-F238E27FC236}">
                <a16:creationId xmlns:a16="http://schemas.microsoft.com/office/drawing/2014/main" id="{EF55466A-4F3A-4B8E-A079-22A93F8D876E}"/>
              </a:ext>
            </a:extLst>
          </p:cNvPr>
          <p:cNvGraphicFramePr>
            <a:graphicFrameLocks noGrp="1"/>
          </p:cNvGraphicFramePr>
          <p:nvPr>
            <p:extLst>
              <p:ext uri="{D42A27DB-BD31-4B8C-83A1-F6EECF244321}">
                <p14:modId xmlns:p14="http://schemas.microsoft.com/office/powerpoint/2010/main" val="283898987"/>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286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7" name="D_1d6eae0907fbb18b"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0360280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0538063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262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1F5C718-358F-461F-81EA-DCE6CBBFCD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1231407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BA88A63B-0A52-4A30-814B-385315562292}"/>
              </a:ext>
            </a:extLst>
          </p:cNvPr>
          <p:cNvSpPr>
            <a:spLocks noGrp="1"/>
          </p:cNvSpPr>
          <p:nvPr>
            <p:ph type="title"/>
          </p:nvPr>
        </p:nvSpPr>
        <p:spPr>
          <a:xfrm>
            <a:off x="419970" y="537464"/>
            <a:ext cx="11417697" cy="654856"/>
          </a:xfrm>
        </p:spPr>
        <p:txBody>
          <a:bodyPr>
            <a:normAutofit/>
          </a:bodyPr>
          <a:lstStyle/>
          <a:p>
            <a:r>
              <a:rPr lang="en-GB" dirty="0"/>
              <a:t>Section 8. Feedback on the quality of your care</a:t>
            </a:r>
          </a:p>
        </p:txBody>
      </p:sp>
      <p:sp>
        <p:nvSpPr>
          <p:cNvPr id="16" name="Title 6">
            <a:extLst>
              <a:ext uri="{FF2B5EF4-FFF2-40B4-BE49-F238E27FC236}">
                <a16:creationId xmlns:a16="http://schemas.microsoft.com/office/drawing/2014/main" id="{11793AA9-7B05-4999-8B62-2323EBA3724A}"/>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2DAE3AD8-8BD3-44DA-BBE4-341FD07ACAA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be61872885b9f85b" hidden="1">
            <a:extLst>
              <a:ext uri="{FF2B5EF4-FFF2-40B4-BE49-F238E27FC236}">
                <a16:creationId xmlns:a16="http://schemas.microsoft.com/office/drawing/2014/main" id="{70DFD17A-22AB-4850-ADA4-C7F290A0181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59768308"/>
              </p:ext>
            </p:extLst>
          </p:nvPr>
        </p:nvGraphicFramePr>
        <p:xfrm>
          <a:off x="-2127739" y="252936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08caf40a639b6f61" descr="A bar chart showing the range of section scores for all NHS trusts for Section 1 (Admission to hospital).">
            <a:extLst>
              <a:ext uri="{FF2B5EF4-FFF2-40B4-BE49-F238E27FC236}">
                <a16:creationId xmlns:a16="http://schemas.microsoft.com/office/drawing/2014/main" id="{0E4836DD-00CF-419A-AF3A-2DB585F73237}"/>
              </a:ext>
            </a:extLst>
          </p:cNvPr>
          <p:cNvGraphicFramePr/>
          <p:nvPr>
            <p:extLst>
              <p:ext uri="{D42A27DB-BD31-4B8C-83A1-F6EECF244321}">
                <p14:modId xmlns:p14="http://schemas.microsoft.com/office/powerpoint/2010/main" val="3035306508"/>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7385218F-61FF-4637-BCD5-DE32D7EA0F05}"/>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AC5211B5-5E6E-4AB9-8135-FA3A7611AC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A4E43E3-4B8D-4F18-B5AB-8B7BC3B9E64B}"/>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5A18D34-44B1-45A1-B6ED-86746EBAFF1A}"/>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30A23E1C-195A-4878-9B28-F0CF0FD98F44}"/>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be61872885b9f85b_CalcTable">
            <a:extLst>
              <a:ext uri="{FF2B5EF4-FFF2-40B4-BE49-F238E27FC236}">
                <a16:creationId xmlns:a16="http://schemas.microsoft.com/office/drawing/2014/main" id="{AE46D0ED-3991-4507-BAE3-314A544DD67C}"/>
              </a:ext>
            </a:extLst>
          </p:cNvPr>
          <p:cNvGraphicFramePr>
            <a:graphicFrameLocks noGrp="1"/>
          </p:cNvGraphicFramePr>
          <p:nvPr>
            <p:extLst>
              <p:ext uri="{D42A27DB-BD31-4B8C-83A1-F6EECF244321}">
                <p14:modId xmlns:p14="http://schemas.microsoft.com/office/powerpoint/2010/main" val="3497015063"/>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1.8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0360AF3-9508-4CC0-9D5C-6EA6C53C6035}"/>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F37E23A-D6C3-4B66-B1F5-1EA0808E0DB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b93585a85e17b16a" descr="A bar chart showing the top five trust results within your region.">
            <a:extLst>
              <a:ext uri="{FF2B5EF4-FFF2-40B4-BE49-F238E27FC236}">
                <a16:creationId xmlns:a16="http://schemas.microsoft.com/office/drawing/2014/main" id="{403AD7C3-9B81-478E-AB9B-0705D40A112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98921327"/>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7768bc271727a384" descr="A bar chart showing the bottom five trust results within your region.">
            <a:extLst>
              <a:ext uri="{FF2B5EF4-FFF2-40B4-BE49-F238E27FC236}">
                <a16:creationId xmlns:a16="http://schemas.microsoft.com/office/drawing/2014/main" id="{551A52D1-CFB1-49AD-86D5-04592561C90E}"/>
              </a:ext>
            </a:extLst>
          </p:cNvPr>
          <p:cNvGraphicFramePr/>
          <p:nvPr>
            <p:extLst>
              <p:ext uri="{D42A27DB-BD31-4B8C-83A1-F6EECF244321}">
                <p14:modId xmlns:p14="http://schemas.microsoft.com/office/powerpoint/2010/main" val="1514290739"/>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137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8. Feedback on the quality of your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176ABD25-76D8-4DED-BB35-EA53E02F3FF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6fb169f4c7327348" descr="A chart showing how your Trust scored for Q49 compared with other trusts that took part; using the ‘expected range’ analysis technique. ">
            <a:extLst>
              <a:ext uri="{FF2B5EF4-FFF2-40B4-BE49-F238E27FC236}">
                <a16:creationId xmlns:a16="http://schemas.microsoft.com/office/drawing/2014/main" id="{A3974962-5C4C-4FC2-A92C-02B79A5E9AF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83193740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2232ADDA-D8FD-429D-B60E-EAD188C69A7C}"/>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C876D8B-3F31-41E4-8748-D3C393DD924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95529a10d9ed7b2f_CalcTable">
            <a:extLst>
              <a:ext uri="{FF2B5EF4-FFF2-40B4-BE49-F238E27FC236}">
                <a16:creationId xmlns:a16="http://schemas.microsoft.com/office/drawing/2014/main" id="{8E1E7C27-202C-43C3-85C1-E303C9E0CA66}"/>
              </a:ext>
            </a:extLst>
          </p:cNvPr>
          <p:cNvGraphicFramePr>
            <a:graphicFrameLocks noGrp="1"/>
          </p:cNvGraphicFramePr>
          <p:nvPr>
            <p:extLst>
              <p:ext uri="{D42A27DB-BD31-4B8C-83A1-F6EECF244321}">
                <p14:modId xmlns:p14="http://schemas.microsoft.com/office/powerpoint/2010/main" val="1913530397"/>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3.4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95529a10d9ed7b2f" hidden="1">
            <a:extLst>
              <a:ext uri="{FF2B5EF4-FFF2-40B4-BE49-F238E27FC236}">
                <a16:creationId xmlns:a16="http://schemas.microsoft.com/office/drawing/2014/main" id="{19669397-EE4C-40D0-839E-E8469E481D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1805578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88660D3A-87F2-416E-8B88-A2F3574A87C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8678306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90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F5BE578-D5E1-4E42-A261-59FCD6CC20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7595876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1" name="Title 2">
            <a:extLst>
              <a:ext uri="{FF2B5EF4-FFF2-40B4-BE49-F238E27FC236}">
                <a16:creationId xmlns:a16="http://schemas.microsoft.com/office/drawing/2014/main" id="{2C83DF1D-73EE-4181-8A3B-DABA5622C890}"/>
              </a:ext>
            </a:extLst>
          </p:cNvPr>
          <p:cNvSpPr>
            <a:spLocks noGrp="1"/>
          </p:cNvSpPr>
          <p:nvPr>
            <p:ph type="title"/>
          </p:nvPr>
        </p:nvSpPr>
        <p:spPr>
          <a:xfrm>
            <a:off x="419970" y="537464"/>
            <a:ext cx="11417697" cy="654856"/>
          </a:xfrm>
        </p:spPr>
        <p:txBody>
          <a:bodyPr>
            <a:normAutofit/>
          </a:bodyPr>
          <a:lstStyle/>
          <a:p>
            <a:r>
              <a:rPr lang="en-GB" dirty="0"/>
              <a:t>Section 9. Respect and dignity</a:t>
            </a:r>
          </a:p>
        </p:txBody>
      </p:sp>
      <p:sp>
        <p:nvSpPr>
          <p:cNvPr id="22" name="Title 6">
            <a:extLst>
              <a:ext uri="{FF2B5EF4-FFF2-40B4-BE49-F238E27FC236}">
                <a16:creationId xmlns:a16="http://schemas.microsoft.com/office/drawing/2014/main" id="{A16E7272-E3D1-464F-8F4E-5D9848AEE5C4}"/>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3" name="TextBox 22">
            <a:extLst>
              <a:ext uri="{FF2B5EF4-FFF2-40B4-BE49-F238E27FC236}">
                <a16:creationId xmlns:a16="http://schemas.microsoft.com/office/drawing/2014/main" id="{A0CBD86F-F9BB-4D03-ADA9-CF396BDF15C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78aab77ab4b0f1d6" hidden="1">
            <a:extLst>
              <a:ext uri="{FF2B5EF4-FFF2-40B4-BE49-F238E27FC236}">
                <a16:creationId xmlns:a16="http://schemas.microsoft.com/office/drawing/2014/main" id="{3992AE1F-CB55-4C52-A45D-94F53192E2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13092724"/>
              </p:ext>
            </p:extLst>
          </p:nvPr>
        </p:nvGraphicFramePr>
        <p:xfrm>
          <a:off x="-2127739" y="252039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178f8f247ca9fa3d" descr="A bar chart showing the range of section scores for all NHS trusts for Section 1 (Admission to hospital).">
            <a:extLst>
              <a:ext uri="{FF2B5EF4-FFF2-40B4-BE49-F238E27FC236}">
                <a16:creationId xmlns:a16="http://schemas.microsoft.com/office/drawing/2014/main" id="{C8E817C1-FD30-46B7-BA3B-A75D1AF7CE32}"/>
              </a:ext>
            </a:extLst>
          </p:cNvPr>
          <p:cNvGraphicFramePr/>
          <p:nvPr>
            <p:extLst>
              <p:ext uri="{D42A27DB-BD31-4B8C-83A1-F6EECF244321}">
                <p14:modId xmlns:p14="http://schemas.microsoft.com/office/powerpoint/2010/main" val="355588430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8D266E89-1C38-4311-AC4B-3108E11E120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1" name="TextBox 30">
            <a:extLst>
              <a:ext uri="{FF2B5EF4-FFF2-40B4-BE49-F238E27FC236}">
                <a16:creationId xmlns:a16="http://schemas.microsoft.com/office/drawing/2014/main" id="{D142657D-E596-4380-B9E2-18AA68C0D86A}"/>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2" name="Rectangle 31">
            <a:extLst>
              <a:ext uri="{FF2B5EF4-FFF2-40B4-BE49-F238E27FC236}">
                <a16:creationId xmlns:a16="http://schemas.microsoft.com/office/drawing/2014/main" id="{CB4719BE-4547-4749-BE96-EE5B9C2B6751}"/>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5BA98312-3D1F-4163-B083-2E6C399AADC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Title 6">
            <a:extLst>
              <a:ext uri="{FF2B5EF4-FFF2-40B4-BE49-F238E27FC236}">
                <a16:creationId xmlns:a16="http://schemas.microsoft.com/office/drawing/2014/main" id="{6D3EB6D0-C4C7-46B0-94BF-61FA68180DE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6" name="D_78aab77ab4b0f1d6_CalcTable">
            <a:extLst>
              <a:ext uri="{FF2B5EF4-FFF2-40B4-BE49-F238E27FC236}">
                <a16:creationId xmlns:a16="http://schemas.microsoft.com/office/drawing/2014/main" id="{375EE105-E4B1-4ED6-9A75-5FD8FD78F99E}"/>
              </a:ext>
            </a:extLst>
          </p:cNvPr>
          <p:cNvGraphicFramePr>
            <a:graphicFrameLocks noGrp="1"/>
          </p:cNvGraphicFramePr>
          <p:nvPr>
            <p:extLst>
              <p:ext uri="{D42A27DB-BD31-4B8C-83A1-F6EECF244321}">
                <p14:modId xmlns:p14="http://schemas.microsoft.com/office/powerpoint/2010/main" val="720354487"/>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7" name="Title 6">
            <a:extLst>
              <a:ext uri="{FF2B5EF4-FFF2-40B4-BE49-F238E27FC236}">
                <a16:creationId xmlns:a16="http://schemas.microsoft.com/office/drawing/2014/main" id="{4EE2BA43-D243-4B18-A03E-3CE5AE120FD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38" name="Title 6">
            <a:extLst>
              <a:ext uri="{FF2B5EF4-FFF2-40B4-BE49-F238E27FC236}">
                <a16:creationId xmlns:a16="http://schemas.microsoft.com/office/drawing/2014/main" id="{EC805DFF-EDAC-4A6E-A576-EE345ADE163B}"/>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9" name="D_d7751429d997af49" descr="A bar chart showing the top five trust results within your region.">
            <a:extLst>
              <a:ext uri="{FF2B5EF4-FFF2-40B4-BE49-F238E27FC236}">
                <a16:creationId xmlns:a16="http://schemas.microsoft.com/office/drawing/2014/main" id="{EF11B151-B065-4AD3-BCD7-1E1BAA924D7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868143660"/>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2bb599838e710854" descr="A bar chart showing the bottom five trust results within your region.">
            <a:extLst>
              <a:ext uri="{FF2B5EF4-FFF2-40B4-BE49-F238E27FC236}">
                <a16:creationId xmlns:a16="http://schemas.microsoft.com/office/drawing/2014/main" id="{E4C9BBCF-CFD9-4436-889F-6AD4EDD1D103}"/>
              </a:ext>
            </a:extLst>
          </p:cNvPr>
          <p:cNvGraphicFramePr/>
          <p:nvPr>
            <p:extLst>
              <p:ext uri="{D42A27DB-BD31-4B8C-83A1-F6EECF244321}">
                <p14:modId xmlns:p14="http://schemas.microsoft.com/office/powerpoint/2010/main" val="1007664941"/>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943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9. Respect and dignity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FFCEAA1F-4535-426F-8952-E002E4BF2DE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4fa92f3a23374b61" descr="A chart showing how your Trust scored for Q47 compared with other trusts that took part; using the ‘expected range’ analysis technique. ">
            <a:extLst>
              <a:ext uri="{FF2B5EF4-FFF2-40B4-BE49-F238E27FC236}">
                <a16:creationId xmlns:a16="http://schemas.microsoft.com/office/drawing/2014/main" id="{5A2A0EA2-09E4-45DD-83DD-1E3F018F5B9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35190571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DDFEA1E7-7034-42D3-8906-CF79E3B4BCA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0F22045-9D1C-4ED1-BE8B-503ADFD6AEC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83b5046ba09b592_CalcTable">
            <a:extLst>
              <a:ext uri="{FF2B5EF4-FFF2-40B4-BE49-F238E27FC236}">
                <a16:creationId xmlns:a16="http://schemas.microsoft.com/office/drawing/2014/main" id="{7E3D9671-9CB3-45B6-B823-F658ABAFBFAE}"/>
              </a:ext>
            </a:extLst>
          </p:cNvPr>
          <p:cNvGraphicFramePr>
            <a:graphicFrameLocks noGrp="1"/>
          </p:cNvGraphicFramePr>
          <p:nvPr>
            <p:extLst>
              <p:ext uri="{D42A27DB-BD31-4B8C-83A1-F6EECF244321}">
                <p14:modId xmlns:p14="http://schemas.microsoft.com/office/powerpoint/2010/main" val="576012443"/>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83b5046ba09b592" hidden="1">
            <a:extLst>
              <a:ext uri="{FF2B5EF4-FFF2-40B4-BE49-F238E27FC236}">
                <a16:creationId xmlns:a16="http://schemas.microsoft.com/office/drawing/2014/main" id="{1431A4AE-6817-4434-829B-6F45F18DF6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0244174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1C1026F7-A197-4C96-9541-BBEBED944C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1486198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51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CA8FB2B8-27BB-4547-9AEE-5A0D40EC0D9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5762003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320C2426-C308-4663-976F-C05E9FABCC57}"/>
              </a:ext>
            </a:extLst>
          </p:cNvPr>
          <p:cNvSpPr>
            <a:spLocks noGrp="1"/>
          </p:cNvSpPr>
          <p:nvPr>
            <p:ph type="title"/>
          </p:nvPr>
        </p:nvSpPr>
        <p:spPr>
          <a:xfrm>
            <a:off x="419970" y="537464"/>
            <a:ext cx="11417697" cy="654856"/>
          </a:xfrm>
        </p:spPr>
        <p:txBody>
          <a:bodyPr>
            <a:normAutofit/>
          </a:bodyPr>
          <a:lstStyle/>
          <a:p>
            <a:r>
              <a:rPr lang="en-GB" dirty="0"/>
              <a:t>Section 10. Overall experience</a:t>
            </a:r>
          </a:p>
        </p:txBody>
      </p:sp>
      <p:sp>
        <p:nvSpPr>
          <p:cNvPr id="16" name="Title 6">
            <a:extLst>
              <a:ext uri="{FF2B5EF4-FFF2-40B4-BE49-F238E27FC236}">
                <a16:creationId xmlns:a16="http://schemas.microsoft.com/office/drawing/2014/main" id="{88AB2684-1164-4FC9-A83C-368EBD57F8FC}"/>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7FB5638-B2ED-4EC2-95C4-5F58C4A089B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cd556a407fba8a5" hidden="1">
            <a:extLst>
              <a:ext uri="{FF2B5EF4-FFF2-40B4-BE49-F238E27FC236}">
                <a16:creationId xmlns:a16="http://schemas.microsoft.com/office/drawing/2014/main" id="{79100DC4-DB74-41BA-AC92-08E9F7F963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21607757"/>
              </p:ext>
            </p:extLst>
          </p:nvPr>
        </p:nvGraphicFramePr>
        <p:xfrm>
          <a:off x="-2127739" y="253832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28afb90d68039b9d" descr="A bar chart showing the range of section scores for all NHS trusts for Section 1 (Admission to hospital).">
            <a:extLst>
              <a:ext uri="{FF2B5EF4-FFF2-40B4-BE49-F238E27FC236}">
                <a16:creationId xmlns:a16="http://schemas.microsoft.com/office/drawing/2014/main" id="{F2FB13B0-B36B-48B4-B4FF-B893188F5D9D}"/>
              </a:ext>
            </a:extLst>
          </p:cNvPr>
          <p:cNvGraphicFramePr/>
          <p:nvPr>
            <p:extLst>
              <p:ext uri="{D42A27DB-BD31-4B8C-83A1-F6EECF244321}">
                <p14:modId xmlns:p14="http://schemas.microsoft.com/office/powerpoint/2010/main" val="824677522"/>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12E2E514-440E-432A-9B1D-22C95E568843}"/>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026B67E-24A9-4FBA-8996-53DA26522263}"/>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117E2B67-6D2F-4061-A2B0-7606A89B4780}"/>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25C95BD-2578-4FDB-A8D8-60979D2DDFB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686DC4EB-6548-4297-B893-20A5374686F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cd556a407fba8a5_CalcTable">
            <a:extLst>
              <a:ext uri="{FF2B5EF4-FFF2-40B4-BE49-F238E27FC236}">
                <a16:creationId xmlns:a16="http://schemas.microsoft.com/office/drawing/2014/main" id="{56AC00A6-0891-477B-894A-3F94D66C2687}"/>
              </a:ext>
            </a:extLst>
          </p:cNvPr>
          <p:cNvGraphicFramePr>
            <a:graphicFrameLocks noGrp="1"/>
          </p:cNvGraphicFramePr>
          <p:nvPr>
            <p:extLst>
              <p:ext uri="{D42A27DB-BD31-4B8C-83A1-F6EECF244321}">
                <p14:modId xmlns:p14="http://schemas.microsoft.com/office/powerpoint/2010/main" val="2667970800"/>
              </p:ext>
            </p:extLst>
          </p:nvPr>
        </p:nvGraphicFramePr>
        <p:xfrm>
          <a:off x="847725" y="308089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AC09D6B7-211D-40AB-AA0D-E10A75CC4BA0}"/>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8320BA3-92E9-487F-9531-0CF03BC80D9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4fa384548220b026" descr="A bar chart showing the top five trust results within your region.">
            <a:extLst>
              <a:ext uri="{FF2B5EF4-FFF2-40B4-BE49-F238E27FC236}">
                <a16:creationId xmlns:a16="http://schemas.microsoft.com/office/drawing/2014/main" id="{EA3D64F3-861E-4CF7-9AC3-8CA766603AC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390558127"/>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f411b7f67566240" descr="A bar chart showing the bottom five trust results within your region.">
            <a:extLst>
              <a:ext uri="{FF2B5EF4-FFF2-40B4-BE49-F238E27FC236}">
                <a16:creationId xmlns:a16="http://schemas.microsoft.com/office/drawing/2014/main" id="{95474102-F299-47E0-B382-83B86A70FA81}"/>
              </a:ext>
            </a:extLst>
          </p:cNvPr>
          <p:cNvGraphicFramePr/>
          <p:nvPr>
            <p:extLst>
              <p:ext uri="{D42A27DB-BD31-4B8C-83A1-F6EECF244321}">
                <p14:modId xmlns:p14="http://schemas.microsoft.com/office/powerpoint/2010/main" val="2525569376"/>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0690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10. Overall experience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07D1D0EC-3140-4975-BB1E-41741327022A}"/>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ae6c203c439874a5" descr="A chart showing how your Trust scored for Q48 compared with other trusts that took part; using the ‘expected range’ analysis technique. ">
            <a:extLst>
              <a:ext uri="{FF2B5EF4-FFF2-40B4-BE49-F238E27FC236}">
                <a16:creationId xmlns:a16="http://schemas.microsoft.com/office/drawing/2014/main" id="{AA6BC14C-1B2F-4E64-A5D8-56BC69219B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03114920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FA2CEA6B-0B12-4A39-98BB-B67EE6D95FF5}"/>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6411019D-3D0E-49EB-ADEC-ACCACAA9A6C5}"/>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96bed446b989b9d_CalcTable">
            <a:extLst>
              <a:ext uri="{FF2B5EF4-FFF2-40B4-BE49-F238E27FC236}">
                <a16:creationId xmlns:a16="http://schemas.microsoft.com/office/drawing/2014/main" id="{B8F397C5-AA92-4848-80FA-61D4B8E656AA}"/>
              </a:ext>
            </a:extLst>
          </p:cNvPr>
          <p:cNvGraphicFramePr>
            <a:graphicFrameLocks noGrp="1"/>
          </p:cNvGraphicFramePr>
          <p:nvPr>
            <p:extLst>
              <p:ext uri="{D42A27DB-BD31-4B8C-83A1-F6EECF244321}">
                <p14:modId xmlns:p14="http://schemas.microsoft.com/office/powerpoint/2010/main" val="4095153515"/>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529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96bed446b989b9d" hidden="1">
            <a:extLst>
              <a:ext uri="{FF2B5EF4-FFF2-40B4-BE49-F238E27FC236}">
                <a16:creationId xmlns:a16="http://schemas.microsoft.com/office/drawing/2014/main" id="{9A6D2DFE-CF82-4934-89BD-935770C612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4121209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CB6FF960-AA2B-4AB0-B466-FB2E0A666CD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3606886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309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37</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214344"/>
            <a:ext cx="5154159" cy="553998"/>
          </a:xfrm>
        </p:spPr>
        <p:txBody>
          <a:bodyPr/>
          <a:lstStyle/>
          <a:p>
            <a:r>
              <a:rPr lang="en-GB" b="1" dirty="0">
                <a:cs typeface="Arial" panose="020B0604020202020204" pitchFamily="34" charset="0"/>
              </a:rPr>
              <a:t>Trust</a:t>
            </a:r>
            <a:r>
              <a:rPr lang="en-GB" b="1" baseline="0" dirty="0">
                <a:cs typeface="Arial" panose="020B0604020202020204" pitchFamily="34" charset="0"/>
              </a:rPr>
              <a:t> results</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756005"/>
            <a:ext cx="9145133" cy="218976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results for your trust for each question, including:</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the score for your trust</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a breakdown of scores across sites within your trust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5109228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Admission to hospital</a:t>
            </a:r>
          </a:p>
        </p:txBody>
      </p:sp>
      <p:sp>
        <p:nvSpPr>
          <p:cNvPr id="5" name="Title 4">
            <a:extLst>
              <a:ext uri="{FF2B5EF4-FFF2-40B4-BE49-F238E27FC236}">
                <a16:creationId xmlns:a16="http://schemas.microsoft.com/office/drawing/2014/main" id="{42201D5F-6AD2-44FD-B557-AA30C960A399}"/>
              </a:ext>
            </a:extLst>
          </p:cNvPr>
          <p:cNvSpPr>
            <a:spLocks/>
          </p:cNvSpPr>
          <p:nvPr/>
        </p:nvSpPr>
        <p:spPr>
          <a:xfrm>
            <a:off x="389509" y="922202"/>
            <a:ext cx="5566432" cy="489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6D276A"/>
                </a:solidFill>
                <a:effectLst/>
                <a:uLnTx/>
                <a:uFillTx/>
                <a:latin typeface="Arial"/>
                <a:ea typeface="+mj-ea"/>
                <a:cs typeface="+mj-cs"/>
              </a:rPr>
              <a:t>Q2. How did you feel about the length of time you were on the waiting list before your admission to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696992239"/>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8" name="Title 6">
            <a:extLst>
              <a:ext uri="{FF2B5EF4-FFF2-40B4-BE49-F238E27FC236}">
                <a16:creationId xmlns:a16="http://schemas.microsoft.com/office/drawing/2014/main" id="{07F8FCD9-526F-4F47-AF4E-E1656C459951}"/>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9" name="Rectangle 58">
            <a:extLst>
              <a:ext uri="{FF2B5EF4-FFF2-40B4-BE49-F238E27FC236}">
                <a16:creationId xmlns:a16="http://schemas.microsoft.com/office/drawing/2014/main" id="{62565907-69D4-4957-BBB5-0EFD6C5B1F4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0" name="D_dcf4098d17247b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6CF1677-652C-4DE1-8C91-FD19ACB418EE}"/>
              </a:ext>
            </a:extLst>
          </p:cNvPr>
          <p:cNvGraphicFramePr/>
          <p:nvPr>
            <p:extLst>
              <p:ext uri="{D42A27DB-BD31-4B8C-83A1-F6EECF244321}">
                <p14:modId xmlns:p14="http://schemas.microsoft.com/office/powerpoint/2010/main" val="356939707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1" name="Title 6">
            <a:extLst>
              <a:ext uri="{FF2B5EF4-FFF2-40B4-BE49-F238E27FC236}">
                <a16:creationId xmlns:a16="http://schemas.microsoft.com/office/drawing/2014/main" id="{184BBCA6-F522-47F9-A421-70BA7CF141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2" name="Rectangle 61">
            <a:extLst>
              <a:ext uri="{FF2B5EF4-FFF2-40B4-BE49-F238E27FC236}">
                <a16:creationId xmlns:a16="http://schemas.microsoft.com/office/drawing/2014/main" id="{DC7236C1-51B1-47A7-9F75-EBE621F8AC1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4" name="D_ae856eb7dd1c3346" descr="A bar chart showing the question scores for sites within your trust. The colour of the chart corresponds with the legend above.">
            <a:extLst>
              <a:ext uri="{FF2B5EF4-FFF2-40B4-BE49-F238E27FC236}">
                <a16:creationId xmlns:a16="http://schemas.microsoft.com/office/drawing/2014/main" id="{EC0B68AE-BC27-4370-9FB6-5D444BDA4FF5}"/>
              </a:ext>
            </a:extLst>
          </p:cNvPr>
          <p:cNvGraphicFramePr/>
          <p:nvPr>
            <p:extLst>
              <p:ext uri="{D42A27DB-BD31-4B8C-83A1-F6EECF244321}">
                <p14:modId xmlns:p14="http://schemas.microsoft.com/office/powerpoint/2010/main" val="123256670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D_521fbaa04218f17a_CalcTable" descr="Legend showing the name of each of the Trust sites referred to in the chart above.">
            <a:extLst>
              <a:ext uri="{FF2B5EF4-FFF2-40B4-BE49-F238E27FC236}">
                <a16:creationId xmlns:a16="http://schemas.microsoft.com/office/drawing/2014/main" id="{AD48D367-CBDC-4DF7-B786-E887AB586CB7}"/>
              </a:ext>
            </a:extLst>
          </p:cNvPr>
          <p:cNvGraphicFramePr>
            <a:graphicFrameLocks noGrp="1"/>
          </p:cNvGraphicFramePr>
          <p:nvPr>
            <p:extLst>
              <p:ext uri="{D42A27DB-BD31-4B8C-83A1-F6EECF244321}">
                <p14:modId xmlns:p14="http://schemas.microsoft.com/office/powerpoint/2010/main" val="100586624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BERKSHIRE HOSPITAL (151)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3" y="553477"/>
            <a:ext cx="26739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Admission to hospital</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 How long do you feel you had to wait to get to a bed on a ward after you arrived at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516863643"/>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5" name="Title 6">
            <a:extLst>
              <a:ext uri="{FF2B5EF4-FFF2-40B4-BE49-F238E27FC236}">
                <a16:creationId xmlns:a16="http://schemas.microsoft.com/office/drawing/2014/main" id="{58FD4B75-4276-49DF-8185-C27955249DA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6" name="Rectangle 65">
            <a:extLst>
              <a:ext uri="{FF2B5EF4-FFF2-40B4-BE49-F238E27FC236}">
                <a16:creationId xmlns:a16="http://schemas.microsoft.com/office/drawing/2014/main" id="{C54F09DA-C877-4363-8856-CBBBA407BC4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7" name="D_fb933440643b00c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E0DD75-3A34-41DD-91DE-6C1EB8B3D4CF}"/>
              </a:ext>
            </a:extLst>
          </p:cNvPr>
          <p:cNvGraphicFramePr/>
          <p:nvPr>
            <p:extLst>
              <p:ext uri="{D42A27DB-BD31-4B8C-83A1-F6EECF244321}">
                <p14:modId xmlns:p14="http://schemas.microsoft.com/office/powerpoint/2010/main" val="67570272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8" name="Title 6">
            <a:extLst>
              <a:ext uri="{FF2B5EF4-FFF2-40B4-BE49-F238E27FC236}">
                <a16:creationId xmlns:a16="http://schemas.microsoft.com/office/drawing/2014/main" id="{D407840A-0E75-4AE9-9B00-BB35B061F305}"/>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9" name="Rectangle 68">
            <a:extLst>
              <a:ext uri="{FF2B5EF4-FFF2-40B4-BE49-F238E27FC236}">
                <a16:creationId xmlns:a16="http://schemas.microsoft.com/office/drawing/2014/main" id="{E136A928-149D-42EF-8DDF-90DE2932D7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2" name="D_1e4719a0961c9ec1" descr="A bar chart showing the question scores for sites within your trust. The colour of the chart corresponds with the legend above.">
            <a:extLst>
              <a:ext uri="{FF2B5EF4-FFF2-40B4-BE49-F238E27FC236}">
                <a16:creationId xmlns:a16="http://schemas.microsoft.com/office/drawing/2014/main" id="{228D595A-2109-4D57-9D61-1FC367871795}"/>
              </a:ext>
            </a:extLst>
          </p:cNvPr>
          <p:cNvGraphicFramePr/>
          <p:nvPr>
            <p:extLst>
              <p:ext uri="{D42A27DB-BD31-4B8C-83A1-F6EECF244321}">
                <p14:modId xmlns:p14="http://schemas.microsoft.com/office/powerpoint/2010/main" val="122488767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D_998ea5ed4163df46_CalcTable" descr="Legend showing the name of each of the Trust sites referred to in the chart above.">
            <a:extLst>
              <a:ext uri="{FF2B5EF4-FFF2-40B4-BE49-F238E27FC236}">
                <a16:creationId xmlns:a16="http://schemas.microsoft.com/office/drawing/2014/main" id="{DE18E587-4336-4A4C-8520-8E810CF7081C}"/>
              </a:ext>
            </a:extLst>
          </p:cNvPr>
          <p:cNvGraphicFramePr>
            <a:graphicFrameLocks noGrp="1"/>
          </p:cNvGraphicFramePr>
          <p:nvPr>
            <p:extLst>
              <p:ext uri="{D42A27DB-BD31-4B8C-83A1-F6EECF244321}">
                <p14:modId xmlns:p14="http://schemas.microsoft.com/office/powerpoint/2010/main" val="327107204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BERKSHIRE HOSPITAL (514)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2" name="D_521fbaa04218f17a" hidden="1">
            <a:extLst>
              <a:ext uri="{FF2B5EF4-FFF2-40B4-BE49-F238E27FC236}">
                <a16:creationId xmlns:a16="http://schemas.microsoft.com/office/drawing/2014/main" id="{208C2F8C-12FB-4B10-89F1-3C1A0C884A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4863843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D_998ea5ed4163df46" hidden="1">
            <a:extLst>
              <a:ext uri="{FF2B5EF4-FFF2-40B4-BE49-F238E27FC236}">
                <a16:creationId xmlns:a16="http://schemas.microsoft.com/office/drawing/2014/main" id="{B018ADEF-3437-44EF-B026-2527D2B8046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5823211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038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6490113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17B63170-60AD-4D96-A656-B2A7B9EB96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 Did you get help from staff to keep in touch with your family and friends?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0E4AEFAA-F620-4EEF-BEBD-EBE3FCB3F56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133EC86B-08ED-431D-839F-8CEF0E8D1385}"/>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412a7cdfd14f9d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29A24E5-E27A-4C6E-B1DE-6AA6CD420F2D}"/>
              </a:ext>
            </a:extLst>
          </p:cNvPr>
          <p:cNvGraphicFramePr/>
          <p:nvPr>
            <p:extLst>
              <p:ext uri="{D42A27DB-BD31-4B8C-83A1-F6EECF244321}">
                <p14:modId xmlns:p14="http://schemas.microsoft.com/office/powerpoint/2010/main" val="13020472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94CEF5F2-C67F-4BAD-880E-B988DF86A125}"/>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B5385B5B-4ECC-4E1B-9D07-B3B36B3B8ED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6" name="D_b780ed9ab0e8cca1" descr="A bar chart showing the question scores for sites within your trust. The colour of the chart corresponds with the legend above.">
            <a:extLst>
              <a:ext uri="{FF2B5EF4-FFF2-40B4-BE49-F238E27FC236}">
                <a16:creationId xmlns:a16="http://schemas.microsoft.com/office/drawing/2014/main" id="{4E90784E-5672-47EF-A235-2E12CB74FB49}"/>
              </a:ext>
            </a:extLst>
          </p:cNvPr>
          <p:cNvGraphicFramePr/>
          <p:nvPr>
            <p:extLst>
              <p:ext uri="{D42A27DB-BD31-4B8C-83A1-F6EECF244321}">
                <p14:modId xmlns:p14="http://schemas.microsoft.com/office/powerpoint/2010/main" val="112667358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D_d1894f922288f945_CalcTable" descr="A bar chart showing the question scores for sites within your trust. The colour of the chart corresponds with the legend above.">
            <a:extLst>
              <a:ext uri="{FF2B5EF4-FFF2-40B4-BE49-F238E27FC236}">
                <a16:creationId xmlns:a16="http://schemas.microsoft.com/office/drawing/2014/main" id="{DCD76A6C-977F-4587-A19E-F98B071F6F92}"/>
              </a:ext>
            </a:extLst>
          </p:cNvPr>
          <p:cNvGraphicFramePr>
            <a:graphicFrameLocks noGrp="1"/>
          </p:cNvGraphicFramePr>
          <p:nvPr>
            <p:extLst>
              <p:ext uri="{D42A27DB-BD31-4B8C-83A1-F6EECF244321}">
                <p14:modId xmlns:p14="http://schemas.microsoft.com/office/powerpoint/2010/main" val="12650094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BERKSHIRE HOSPITAL (312)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other patients?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A003E21-CF62-4359-B5DF-59FE4FED251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E804AB7B-EAEA-45F6-86B8-F0F4C0CC67A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68b39ffd13dedc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964F9D7-B5E5-4839-86B9-ECB1A9AE46B8}"/>
              </a:ext>
            </a:extLst>
          </p:cNvPr>
          <p:cNvGraphicFramePr/>
          <p:nvPr>
            <p:extLst>
              <p:ext uri="{D42A27DB-BD31-4B8C-83A1-F6EECF244321}">
                <p14:modId xmlns:p14="http://schemas.microsoft.com/office/powerpoint/2010/main" val="237513891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10F65A6-C693-472C-B2DE-894A8432B93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E66D5CB-4946-49A4-8FCC-C07E9B4A822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d1894f922288f945" hidden="1">
            <a:extLst>
              <a:ext uri="{FF2B5EF4-FFF2-40B4-BE49-F238E27FC236}">
                <a16:creationId xmlns:a16="http://schemas.microsoft.com/office/drawing/2014/main" id="{5AD19020-6A1F-4671-8077-1BD5B2B6070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4901513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D_73346de5f88a06c5" descr="A bar chart showing the question scores for sites within your trust. The colour of the chart corresponds with the legend above.">
            <a:extLst>
              <a:ext uri="{FF2B5EF4-FFF2-40B4-BE49-F238E27FC236}">
                <a16:creationId xmlns:a16="http://schemas.microsoft.com/office/drawing/2014/main" id="{0DAC7EB8-58B0-44C3-B474-942B5CC8F16A}"/>
              </a:ext>
            </a:extLst>
          </p:cNvPr>
          <p:cNvGraphicFramePr/>
          <p:nvPr>
            <p:extLst>
              <p:ext uri="{D42A27DB-BD31-4B8C-83A1-F6EECF244321}">
                <p14:modId xmlns:p14="http://schemas.microsoft.com/office/powerpoint/2010/main" val="5015762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D_9a5439ad41561bfa_CalcTable" descr="Legend showing the name of each of the Trust sites referred to in the chart above.">
            <a:extLst>
              <a:ext uri="{FF2B5EF4-FFF2-40B4-BE49-F238E27FC236}">
                <a16:creationId xmlns:a16="http://schemas.microsoft.com/office/drawing/2014/main" id="{1DB863CA-CBD1-4751-BFEA-31BA0863D3C8}"/>
              </a:ext>
            </a:extLst>
          </p:cNvPr>
          <p:cNvGraphicFramePr>
            <a:graphicFrameLocks noGrp="1"/>
          </p:cNvGraphicFramePr>
          <p:nvPr>
            <p:extLst>
              <p:ext uri="{D42A27DB-BD31-4B8C-83A1-F6EECF244321}">
                <p14:modId xmlns:p14="http://schemas.microsoft.com/office/powerpoint/2010/main" val="22394390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BERKSHIRE HOSPITAL (472)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46" name="D_9a5439ad41561bfa" hidden="1">
            <a:extLst>
              <a:ext uri="{FF2B5EF4-FFF2-40B4-BE49-F238E27FC236}">
                <a16:creationId xmlns:a16="http://schemas.microsoft.com/office/drawing/2014/main" id="{0EBEE8D5-7CF9-4F3A-BE4D-86992E6E967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0937921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4916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19969" y="1268520"/>
            <a:ext cx="11417697" cy="539898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Adult Inpatient Survey has been conducted annually since 2002. CQC will use results from the survey to build an understanding of the risk and quality of services and those who organise care across an area.</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The Adult Inpatient Survey 2021</a:t>
            </a: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Coordination Centre for Mixed Methods (CCMM) at Ipsos.  A total of 166,318 patients were invited to participate in the survey across 134 acute and specialist NHS trusts. Completed responses were received from 62,235 patients, an adjusted response rate of 39%.</a:t>
            </a:r>
          </a:p>
          <a:p>
            <a:pPr>
              <a:spcBef>
                <a:spcPts val="600"/>
              </a:spcBef>
              <a:spcAft>
                <a:spcPts val="600"/>
              </a:spcAft>
            </a:pPr>
            <a:r>
              <a:rPr lang="en-GB" sz="1200" dirty="0">
                <a:latin typeface="Arial" panose="020B0604020202020204" pitchFamily="34" charset="0"/>
                <a:cs typeface="Arial" panose="020B0604020202020204" pitchFamily="34" charset="0"/>
              </a:rPr>
              <a:t>Patients were eligible to participate in the survey if they were aged 16 years or over, had spent at least one night in hospital, and were not admitted to maternity or psychiatric units. A full list of eligibility criteria can be found in the survey </a:t>
            </a:r>
            <a:r>
              <a:rPr lang="en-GB" sz="1200" dirty="0">
                <a:latin typeface="Arial" panose="020B0604020202020204" pitchFamily="34" charset="0"/>
                <a:cs typeface="Arial" panose="020B0604020202020204" pitchFamily="34" charset="0"/>
                <a:hlinkClick r:id="rId3"/>
              </a:rPr>
              <a:t>sampling instructions</a:t>
            </a:r>
            <a:r>
              <a:rPr lang="en-GB" sz="1200" dirty="0">
                <a:latin typeface="Arial" panose="020B0604020202020204" pitchFamily="34" charset="0"/>
                <a:cs typeface="Arial" panose="020B0604020202020204" pitchFamily="34" charset="0"/>
              </a:rPr>
              <a:t>. </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a:p>
            <a:pPr>
              <a:spcBef>
                <a:spcPts val="600"/>
              </a:spcBef>
              <a:spcAft>
                <a:spcPts val="600"/>
              </a:spcAft>
            </a:pPr>
            <a:r>
              <a:rPr lang="en-GB" sz="1200" dirty="0">
                <a:latin typeface="Arial" panose="020B0604020202020204" pitchFamily="34" charset="0"/>
                <a:cs typeface="Arial" panose="020B0604020202020204" pitchFamily="34" charset="0"/>
              </a:rPr>
              <a:t>Trusts sampled patients who met the eligibility criteria and were discharged from hospital during November 2021. Trusts counted back from the last day of November 2021, sampling every consecutively discharged patient until they had selected 1,250 patients. Some smaller trusts, which treat fewer patients, included patients who were treated in hospital earlier than November 2021 (as far back as April 2021), to achieve a large enough sample.</a:t>
            </a:r>
          </a:p>
          <a:p>
            <a:pPr>
              <a:spcBef>
                <a:spcPts val="600"/>
              </a:spcBef>
              <a:spcAft>
                <a:spcPts val="600"/>
              </a:spcAft>
            </a:pPr>
            <a:r>
              <a:rPr lang="en-GB" sz="1200" dirty="0">
                <a:latin typeface="Arial" panose="020B0604020202020204" pitchFamily="34" charset="0"/>
                <a:cs typeface="Arial" panose="020B0604020202020204" pitchFamily="34" charset="0"/>
              </a:rPr>
              <a:t>Fieldwork took place between January and May 2022. </a:t>
            </a:r>
          </a:p>
          <a:p>
            <a:pPr>
              <a:spcBef>
                <a:spcPts val="600"/>
              </a:spcBef>
              <a:spcAft>
                <a:spcPts val="600"/>
              </a:spcAft>
            </a:pPr>
            <a:r>
              <a:rPr lang="en-GB" sz="1600" b="1" dirty="0">
                <a:latin typeface="Arial" panose="020B0604020202020204" pitchFamily="34" charset="0"/>
                <a:cs typeface="Arial" panose="020B0604020202020204" pitchFamily="34" charset="0"/>
              </a:rPr>
              <a:t>Trend data</a:t>
            </a:r>
          </a:p>
          <a:p>
            <a:pPr>
              <a:spcBef>
                <a:spcPts val="600"/>
              </a:spcBef>
              <a:spcAft>
                <a:spcPts val="600"/>
              </a:spcAft>
            </a:pPr>
            <a:r>
              <a:rPr lang="en-GB" sz="1200" dirty="0">
                <a:latin typeface="Arial" panose="020B0604020202020204" pitchFamily="34" charset="0"/>
                <a:cs typeface="Arial" panose="020B0604020202020204" pitchFamily="34" charset="0"/>
              </a:rPr>
              <a:t>The Adult Inpatient 2021 survey was conducted using a push-to-web methodology (offering both online and paper completion). There were minor questionnaire changes, including three new questions and changes to question wording. The 2021 results are comparable with data from the Adult Inpatient 2020 survey, unless a question has changed or there are other reasons for lack of comparability such as changes in organisation structure of a trust. Where results are comparable, a section on historical trends has been included.  </a:t>
            </a:r>
            <a:endParaRPr lang="en-GB" sz="1200" b="1" dirty="0">
              <a:solidFill>
                <a:prstClr val="black"/>
              </a:solidFill>
              <a:latin typeface="Arial"/>
            </a:endParaRP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7661966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3920F041-5D90-41F8-AD3E-D1D92191284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49458823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E108FE3E-FF93-475F-9A2B-53C9097ADCC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6458EF6-981C-4E46-AE62-0C140C60E40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d0b70f2c7e7fb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329EB0-694A-483A-A1AF-7897152FA493}"/>
              </a:ext>
            </a:extLst>
          </p:cNvPr>
          <p:cNvGraphicFramePr/>
          <p:nvPr>
            <p:extLst>
              <p:ext uri="{D42A27DB-BD31-4B8C-83A1-F6EECF244321}">
                <p14:modId xmlns:p14="http://schemas.microsoft.com/office/powerpoint/2010/main" val="297087570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31741F2-ABC0-4678-AC32-57810B3FB15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617F8E4-9094-4B5E-AFB4-914E5F6102B9}"/>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c5a67593c3ed31c1" descr="A bar chart showing the question scores for sites within your trust. The colour of the chart corresponds with the legend above.">
            <a:extLst>
              <a:ext uri="{FF2B5EF4-FFF2-40B4-BE49-F238E27FC236}">
                <a16:creationId xmlns:a16="http://schemas.microsoft.com/office/drawing/2014/main" id="{C270575B-13AF-4013-B238-F42F09B83CA2}"/>
              </a:ext>
            </a:extLst>
          </p:cNvPr>
          <p:cNvGraphicFramePr/>
          <p:nvPr>
            <p:extLst>
              <p:ext uri="{D42A27DB-BD31-4B8C-83A1-F6EECF244321}">
                <p14:modId xmlns:p14="http://schemas.microsoft.com/office/powerpoint/2010/main" val="349019463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D_d05d2b86eda7dbf0_CalcTable" descr="Legend showing the name of each of the Trust sites referred to in the chart above.">
            <a:extLst>
              <a:ext uri="{FF2B5EF4-FFF2-40B4-BE49-F238E27FC236}">
                <a16:creationId xmlns:a16="http://schemas.microsoft.com/office/drawing/2014/main" id="{4A77E4D1-4371-44DE-9EB5-8FAD7BAE638E}"/>
              </a:ext>
            </a:extLst>
          </p:cNvPr>
          <p:cNvGraphicFramePr>
            <a:graphicFrameLocks noGrp="1"/>
          </p:cNvGraphicFramePr>
          <p:nvPr>
            <p:extLst>
              <p:ext uri="{D42A27DB-BD31-4B8C-83A1-F6EECF244321}">
                <p14:modId xmlns:p14="http://schemas.microsoft.com/office/powerpoint/2010/main" val="273226026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BERKSHIRE HOSPITAL (472)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hospital lighting?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5BCF43-B73D-45C2-82FA-FC0149FA108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33EC6B6-88EA-4486-AB84-4966B97FEC3A}"/>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d6006e7986e1d4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CDFE4F1-DAC4-497A-8667-53FBB9016159}"/>
              </a:ext>
            </a:extLst>
          </p:cNvPr>
          <p:cNvGraphicFramePr/>
          <p:nvPr>
            <p:extLst>
              <p:ext uri="{D42A27DB-BD31-4B8C-83A1-F6EECF244321}">
                <p14:modId xmlns:p14="http://schemas.microsoft.com/office/powerpoint/2010/main" val="67290184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77E94D53-E27C-4CDB-B975-C654A3487FD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7DCA676-6DAA-4649-BF09-86ECDB63D75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0" name="D_d05d2b86eda7dbf0" hidden="1">
            <a:extLst>
              <a:ext uri="{FF2B5EF4-FFF2-40B4-BE49-F238E27FC236}">
                <a16:creationId xmlns:a16="http://schemas.microsoft.com/office/drawing/2014/main" id="{81ECA60A-B133-4190-ADEE-CB4B19E041B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1602547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D_d6bdfa8d1e661e41" descr="A bar chart showing the question scores for sites within your trust. The colour of the chart corresponds with the legend above.">
            <a:extLst>
              <a:ext uri="{FF2B5EF4-FFF2-40B4-BE49-F238E27FC236}">
                <a16:creationId xmlns:a16="http://schemas.microsoft.com/office/drawing/2014/main" id="{AF951C52-29A1-4817-BB7D-8D5A114C41C8}"/>
              </a:ext>
            </a:extLst>
          </p:cNvPr>
          <p:cNvGraphicFramePr/>
          <p:nvPr>
            <p:extLst>
              <p:ext uri="{D42A27DB-BD31-4B8C-83A1-F6EECF244321}">
                <p14:modId xmlns:p14="http://schemas.microsoft.com/office/powerpoint/2010/main" val="158939398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D_36064cdf9626686c_CalcTable" descr="Legend showing the name of each of the Trust sites referred to in the chart above.">
            <a:extLst>
              <a:ext uri="{FF2B5EF4-FFF2-40B4-BE49-F238E27FC236}">
                <a16:creationId xmlns:a16="http://schemas.microsoft.com/office/drawing/2014/main" id="{FFF72F0E-CF76-493E-AC15-BD68411817D3}"/>
              </a:ext>
            </a:extLst>
          </p:cNvPr>
          <p:cNvGraphicFramePr>
            <a:graphicFrameLocks noGrp="1"/>
          </p:cNvGraphicFramePr>
          <p:nvPr>
            <p:extLst>
              <p:ext uri="{D42A27DB-BD31-4B8C-83A1-F6EECF244321}">
                <p14:modId xmlns:p14="http://schemas.microsoft.com/office/powerpoint/2010/main" val="138291821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BERKSHIRE HOSPITAL (472)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5" name="D_36064cdf9626686c" hidden="1">
            <a:extLst>
              <a:ext uri="{FF2B5EF4-FFF2-40B4-BE49-F238E27FC236}">
                <a16:creationId xmlns:a16="http://schemas.microsoft.com/office/drawing/2014/main" id="{BA031B88-D77C-4955-A0CD-B4EB19D9FA6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1789458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44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0463706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160004A2-D9AB-48BC-BC85-869CB4DDC4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Q7. Did the hospital staff explain the reasons for changing wards during the night in a way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76698A2-C173-4359-A930-E872F55C9975}"/>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50E533E-A3C5-4E31-886D-E870B088562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d7ae06ab05505f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AEE70F2-DE9F-4F08-AC1C-CCC272AE1B9A}"/>
              </a:ext>
            </a:extLst>
          </p:cNvPr>
          <p:cNvGraphicFramePr/>
          <p:nvPr>
            <p:extLst>
              <p:ext uri="{D42A27DB-BD31-4B8C-83A1-F6EECF244321}">
                <p14:modId xmlns:p14="http://schemas.microsoft.com/office/powerpoint/2010/main" val="328246863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B9315AB-200F-40DB-ADC6-411E053B6A5F}"/>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D194FF6-6E9F-4374-A18E-EDF139622EE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e424da409d8d9122" descr="A bar chart showing the question scores for sites within your trust. The colour of the chart corresponds with the legend above.">
            <a:extLst>
              <a:ext uri="{FF2B5EF4-FFF2-40B4-BE49-F238E27FC236}">
                <a16:creationId xmlns:a16="http://schemas.microsoft.com/office/drawing/2014/main" id="{05009F48-6B77-4A7D-9E74-3A41BB33FE32}"/>
              </a:ext>
            </a:extLst>
          </p:cNvPr>
          <p:cNvGraphicFramePr/>
          <p:nvPr>
            <p:extLst>
              <p:ext uri="{D42A27DB-BD31-4B8C-83A1-F6EECF244321}">
                <p14:modId xmlns:p14="http://schemas.microsoft.com/office/powerpoint/2010/main" val="170451015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b692abad99b2fd6_CalcTable" descr="Legend showing the name of each of the Trust sites referred to in the chart above.">
            <a:extLst>
              <a:ext uri="{FF2B5EF4-FFF2-40B4-BE49-F238E27FC236}">
                <a16:creationId xmlns:a16="http://schemas.microsoft.com/office/drawing/2014/main" id="{5AAB3CA2-392D-42CD-A8C3-379B7A577034}"/>
              </a:ext>
            </a:extLst>
          </p:cNvPr>
          <p:cNvGraphicFramePr>
            <a:graphicFrameLocks noGrp="1"/>
          </p:cNvGraphicFramePr>
          <p:nvPr>
            <p:extLst>
              <p:ext uri="{D42A27DB-BD31-4B8C-83A1-F6EECF244321}">
                <p14:modId xmlns:p14="http://schemas.microsoft.com/office/powerpoint/2010/main" val="68105102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BERKSHIRE HOSPITAL (97)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Q8. How clean was the hospital room or ward that you were in?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D2F2F26-A719-4C5A-AB62-F5786F39FA01}"/>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807CD9B-1131-4FBF-A8A3-7780D4FBA1E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56aca2a73fe7c9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B1F66C1-9B2A-427E-83BF-38F8ABA2305D}"/>
              </a:ext>
            </a:extLst>
          </p:cNvPr>
          <p:cNvGraphicFramePr/>
          <p:nvPr>
            <p:extLst>
              <p:ext uri="{D42A27DB-BD31-4B8C-83A1-F6EECF244321}">
                <p14:modId xmlns:p14="http://schemas.microsoft.com/office/powerpoint/2010/main" val="268392617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C891788-8D10-4F9D-B29C-895AED39555D}"/>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A962B4E-9838-4C19-BC14-C2F0E290C6D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b692abad99b2fd6" hidden="1">
            <a:extLst>
              <a:ext uri="{FF2B5EF4-FFF2-40B4-BE49-F238E27FC236}">
                <a16:creationId xmlns:a16="http://schemas.microsoft.com/office/drawing/2014/main" id="{A1B92AE0-181A-4682-9B7B-CD76891AF0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7272673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ed67c2a846c0c9b" descr="A bar chart showing the question scores for sites within your trust. The colour of the chart corresponds with the legend above.">
            <a:extLst>
              <a:ext uri="{FF2B5EF4-FFF2-40B4-BE49-F238E27FC236}">
                <a16:creationId xmlns:a16="http://schemas.microsoft.com/office/drawing/2014/main" id="{BF7E4253-ADDC-4E05-B177-50EB2A89E60E}"/>
              </a:ext>
            </a:extLst>
          </p:cNvPr>
          <p:cNvGraphicFramePr/>
          <p:nvPr>
            <p:extLst>
              <p:ext uri="{D42A27DB-BD31-4B8C-83A1-F6EECF244321}">
                <p14:modId xmlns:p14="http://schemas.microsoft.com/office/powerpoint/2010/main" val="136689240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246a4c0b887f559_CalcTable" descr="Legend showing the name of each of the Trust sites referred to in the chart above.">
            <a:extLst>
              <a:ext uri="{FF2B5EF4-FFF2-40B4-BE49-F238E27FC236}">
                <a16:creationId xmlns:a16="http://schemas.microsoft.com/office/drawing/2014/main" id="{31285BB2-4378-444F-BFC3-A2892BC2A388}"/>
              </a:ext>
            </a:extLst>
          </p:cNvPr>
          <p:cNvGraphicFramePr>
            <a:graphicFrameLocks noGrp="1"/>
          </p:cNvGraphicFramePr>
          <p:nvPr>
            <p:extLst>
              <p:ext uri="{D42A27DB-BD31-4B8C-83A1-F6EECF244321}">
                <p14:modId xmlns:p14="http://schemas.microsoft.com/office/powerpoint/2010/main" val="120281132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BERKSHIRE HOSPITAL (532)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246a4c0b887f559" hidden="1">
            <a:extLst>
              <a:ext uri="{FF2B5EF4-FFF2-40B4-BE49-F238E27FC236}">
                <a16:creationId xmlns:a16="http://schemas.microsoft.com/office/drawing/2014/main" id="{33B76904-23C3-4606-80CB-4B086CF2F4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6562715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5791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3414961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CDAD0496-4843-464C-AE8D-CC19CC8DFB91}"/>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Q9. Did you get enough help from staff to wash or keep yourself clean?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6729E219-9C49-448D-858E-48ACAE22B15D}"/>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AE949F0-91C8-4B27-A43A-6163F5D9854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c87fa39b80efe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42D0625-CCC5-4705-8391-670F1A76C1F8}"/>
              </a:ext>
            </a:extLst>
          </p:cNvPr>
          <p:cNvGraphicFramePr/>
          <p:nvPr>
            <p:extLst>
              <p:ext uri="{D42A27DB-BD31-4B8C-83A1-F6EECF244321}">
                <p14:modId xmlns:p14="http://schemas.microsoft.com/office/powerpoint/2010/main" val="88733401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A3900FF-B964-44E7-9659-A723B30ABE57}"/>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DBD59C3-90DB-4289-B1A4-3AE5E30FA97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713ade6e43216a4" descr="A bar chart showing the question scores for sites within your trust. The colour of the chart corresponds with the legend above.">
            <a:extLst>
              <a:ext uri="{FF2B5EF4-FFF2-40B4-BE49-F238E27FC236}">
                <a16:creationId xmlns:a16="http://schemas.microsoft.com/office/drawing/2014/main" id="{445F0401-2FBA-4332-A94C-872228FDA522}"/>
              </a:ext>
            </a:extLst>
          </p:cNvPr>
          <p:cNvGraphicFramePr/>
          <p:nvPr>
            <p:extLst>
              <p:ext uri="{D42A27DB-BD31-4B8C-83A1-F6EECF244321}">
                <p14:modId xmlns:p14="http://schemas.microsoft.com/office/powerpoint/2010/main" val="26875662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ccd6234597e12ea3_CalcTable" descr="Legend showing the name of each of the Trust sites referred to in the chart above.">
            <a:extLst>
              <a:ext uri="{FF2B5EF4-FFF2-40B4-BE49-F238E27FC236}">
                <a16:creationId xmlns:a16="http://schemas.microsoft.com/office/drawing/2014/main" id="{31F1621C-FBA9-41AB-AB33-0588950230CB}"/>
              </a:ext>
            </a:extLst>
          </p:cNvPr>
          <p:cNvGraphicFramePr>
            <a:graphicFrameLocks noGrp="1"/>
          </p:cNvGraphicFramePr>
          <p:nvPr>
            <p:extLst>
              <p:ext uri="{D42A27DB-BD31-4B8C-83A1-F6EECF244321}">
                <p14:modId xmlns:p14="http://schemas.microsoft.com/office/powerpoint/2010/main" val="237193725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BERKSHIRE HOSPITAL (365)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1562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Q10. If you brought medication with you to hospital, were you able to take it when you needed to?</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3A471FE2-6008-41AA-892D-4FE684CA03B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50066F-F9E0-43C3-9BC4-0F2DE3532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edee94ca9ce688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044352-8C06-459C-A293-81B65D79C3BC}"/>
              </a:ext>
            </a:extLst>
          </p:cNvPr>
          <p:cNvGraphicFramePr/>
          <p:nvPr>
            <p:extLst>
              <p:ext uri="{D42A27DB-BD31-4B8C-83A1-F6EECF244321}">
                <p14:modId xmlns:p14="http://schemas.microsoft.com/office/powerpoint/2010/main" val="115057818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826078-5F38-4576-9A43-FD1859F580E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278EF2B-007C-454E-B9C4-B63B81001CCF}"/>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ccd6234597e12ea3" hidden="1">
            <a:extLst>
              <a:ext uri="{FF2B5EF4-FFF2-40B4-BE49-F238E27FC236}">
                <a16:creationId xmlns:a16="http://schemas.microsoft.com/office/drawing/2014/main" id="{6FBDC36D-0FDA-41BA-BFB2-B9B5C95C6E6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0952975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f13d3736356cec82" descr="A bar chart showing the question scores for sites within your trust. The colour of the chart corresponds with the legend above.">
            <a:extLst>
              <a:ext uri="{FF2B5EF4-FFF2-40B4-BE49-F238E27FC236}">
                <a16:creationId xmlns:a16="http://schemas.microsoft.com/office/drawing/2014/main" id="{867AABE7-00BA-4878-A1AC-6671C82EAA09}"/>
              </a:ext>
            </a:extLst>
          </p:cNvPr>
          <p:cNvGraphicFramePr/>
          <p:nvPr>
            <p:extLst>
              <p:ext uri="{D42A27DB-BD31-4B8C-83A1-F6EECF244321}">
                <p14:modId xmlns:p14="http://schemas.microsoft.com/office/powerpoint/2010/main" val="298231577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72a2bab3e4c4603_CalcTable" descr="Legend showing the name of each of the Trust sites referred to in the chart above.">
            <a:extLst>
              <a:ext uri="{FF2B5EF4-FFF2-40B4-BE49-F238E27FC236}">
                <a16:creationId xmlns:a16="http://schemas.microsoft.com/office/drawing/2014/main" id="{B0B8C19F-03E8-4A4F-A099-89DBC7C61F92}"/>
              </a:ext>
            </a:extLst>
          </p:cNvPr>
          <p:cNvGraphicFramePr>
            <a:graphicFrameLocks noGrp="1"/>
          </p:cNvGraphicFramePr>
          <p:nvPr>
            <p:extLst>
              <p:ext uri="{D42A27DB-BD31-4B8C-83A1-F6EECF244321}">
                <p14:modId xmlns:p14="http://schemas.microsoft.com/office/powerpoint/2010/main" val="127479278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BERKSHIRE HOSPITAL (295)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72a2bab3e4c4603" hidden="1">
            <a:extLst>
              <a:ext uri="{FF2B5EF4-FFF2-40B4-BE49-F238E27FC236}">
                <a16:creationId xmlns:a16="http://schemas.microsoft.com/office/drawing/2014/main" id="{C11B9288-4195-40EB-9C2F-2C59BE01D4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6678767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538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5826730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A1A21E58-8837-4539-91F1-4A2644FDDF06}"/>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Q11. Were you offered food that met any dietary needs or requirements you had?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0786121-FCE0-4AFD-BDF9-DA8AA90B92C4}"/>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3FA53E4-CDB6-445D-BFA6-52C05A907C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e867f37b750612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5ABEA8E-8430-416B-8652-3F094E4A6F3D}"/>
              </a:ext>
            </a:extLst>
          </p:cNvPr>
          <p:cNvGraphicFramePr/>
          <p:nvPr>
            <p:extLst>
              <p:ext uri="{D42A27DB-BD31-4B8C-83A1-F6EECF244321}">
                <p14:modId xmlns:p14="http://schemas.microsoft.com/office/powerpoint/2010/main" val="25378118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73DBB679-F95E-460B-9197-A1A46DCF126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042BE025-11B8-4369-BD4F-394B1002438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4b9a7f3cd2956120" descr="A bar chart showing the question scores for sites within your trust. The colour of the chart corresponds with the legend above.">
            <a:extLst>
              <a:ext uri="{FF2B5EF4-FFF2-40B4-BE49-F238E27FC236}">
                <a16:creationId xmlns:a16="http://schemas.microsoft.com/office/drawing/2014/main" id="{5FFF52FF-F720-4BBA-827D-DEA418BE4EE2}"/>
              </a:ext>
            </a:extLst>
          </p:cNvPr>
          <p:cNvGraphicFramePr/>
          <p:nvPr>
            <p:extLst>
              <p:ext uri="{D42A27DB-BD31-4B8C-83A1-F6EECF244321}">
                <p14:modId xmlns:p14="http://schemas.microsoft.com/office/powerpoint/2010/main" val="240220155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43c8f6a53b683aa_CalcTable" descr="Legend showing the name of each of the Trust sites referred to in the chart above.">
            <a:extLst>
              <a:ext uri="{FF2B5EF4-FFF2-40B4-BE49-F238E27FC236}">
                <a16:creationId xmlns:a16="http://schemas.microsoft.com/office/drawing/2014/main" id="{044036CA-35A3-4E2F-8F89-39E22AE0C006}"/>
              </a:ext>
            </a:extLst>
          </p:cNvPr>
          <p:cNvGraphicFramePr>
            <a:graphicFrameLocks noGrp="1"/>
          </p:cNvGraphicFramePr>
          <p:nvPr>
            <p:extLst>
              <p:ext uri="{D42A27DB-BD31-4B8C-83A1-F6EECF244321}">
                <p14:modId xmlns:p14="http://schemas.microsoft.com/office/powerpoint/2010/main" val="242499534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BERKSHIRE HOSPITAL (279)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Q12. How would you rate the hospital food?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DEFFAA0-E20F-4825-9688-592D59AA858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7245AC19-EA43-47BD-9139-5B93F184F5F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9e72718efe9c66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CACD0EF-9643-47D8-9421-23C4F9D5ECA9}"/>
              </a:ext>
            </a:extLst>
          </p:cNvPr>
          <p:cNvGraphicFramePr/>
          <p:nvPr>
            <p:extLst>
              <p:ext uri="{D42A27DB-BD31-4B8C-83A1-F6EECF244321}">
                <p14:modId xmlns:p14="http://schemas.microsoft.com/office/powerpoint/2010/main" val="285541578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446D18C9-98C4-4BBB-B730-674CF14E7AB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3E6C4D6-CED2-46EF-B27A-7AB7B1DB9AA0}"/>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43c8f6a53b683aa" hidden="1">
            <a:extLst>
              <a:ext uri="{FF2B5EF4-FFF2-40B4-BE49-F238E27FC236}">
                <a16:creationId xmlns:a16="http://schemas.microsoft.com/office/drawing/2014/main" id="{712833DD-E383-459A-A72C-B471F51279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5139835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fd1e7a444f21b80" descr="A bar chart showing the question scores for sites within your trust. The colour of the chart corresponds with the legend above.">
            <a:extLst>
              <a:ext uri="{FF2B5EF4-FFF2-40B4-BE49-F238E27FC236}">
                <a16:creationId xmlns:a16="http://schemas.microsoft.com/office/drawing/2014/main" id="{910BC155-9FBF-4B69-AD8A-9D1325C5725B}"/>
              </a:ext>
            </a:extLst>
          </p:cNvPr>
          <p:cNvGraphicFramePr/>
          <p:nvPr>
            <p:extLst>
              <p:ext uri="{D42A27DB-BD31-4B8C-83A1-F6EECF244321}">
                <p14:modId xmlns:p14="http://schemas.microsoft.com/office/powerpoint/2010/main" val="377910779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3739ade35dfea82_CalcTable" descr="Legend showing the name of each of the Trust sites referred to in the chart above.">
            <a:extLst>
              <a:ext uri="{FF2B5EF4-FFF2-40B4-BE49-F238E27FC236}">
                <a16:creationId xmlns:a16="http://schemas.microsoft.com/office/drawing/2014/main" id="{1431D4AB-2AC7-4284-AD4A-109DE7FE1255}"/>
              </a:ext>
            </a:extLst>
          </p:cNvPr>
          <p:cNvGraphicFramePr>
            <a:graphicFrameLocks noGrp="1"/>
          </p:cNvGraphicFramePr>
          <p:nvPr>
            <p:extLst>
              <p:ext uri="{D42A27DB-BD31-4B8C-83A1-F6EECF244321}">
                <p14:modId xmlns:p14="http://schemas.microsoft.com/office/powerpoint/2010/main" val="87940089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BERKSHIRE HOSPITAL (514)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3739ade35dfea82" hidden="1">
            <a:extLst>
              <a:ext uri="{FF2B5EF4-FFF2-40B4-BE49-F238E27FC236}">
                <a16:creationId xmlns:a16="http://schemas.microsoft.com/office/drawing/2014/main" id="{0CECFE35-95A7-4B8C-AEB2-8263A094436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6308913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539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8793640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6bca1239ec85fc6a" hidden="1">
            <a:extLst>
              <a:ext uri="{FF2B5EF4-FFF2-40B4-BE49-F238E27FC236}">
                <a16:creationId xmlns:a16="http://schemas.microsoft.com/office/drawing/2014/main" id="{7AB00FB0-F9C0-451F-80A3-C9D7210D28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5702103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D_d6caa0d3d31d96ed" hidden="1">
            <a:extLst>
              <a:ext uri="{FF2B5EF4-FFF2-40B4-BE49-F238E27FC236}">
                <a16:creationId xmlns:a16="http://schemas.microsoft.com/office/drawing/2014/main" id="{84AB3AF9-FE98-4AC1-B443-DAC7CC457DB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7339976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E3E73F67-D530-45C1-89DA-0B6D9EA149E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Q13. Did you get enough help from staff to eat your meals?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A0A361D-5066-48D4-BA17-FF4F1FA8AB5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4C80B241-182E-4478-A6E1-84AF2768678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6b34c6f35568ede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BA471AD-3D57-4C6F-A5D9-F63693540961}"/>
              </a:ext>
            </a:extLst>
          </p:cNvPr>
          <p:cNvGraphicFramePr/>
          <p:nvPr>
            <p:extLst>
              <p:ext uri="{D42A27DB-BD31-4B8C-83A1-F6EECF244321}">
                <p14:modId xmlns:p14="http://schemas.microsoft.com/office/powerpoint/2010/main" val="335451396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42" name="Title 6">
            <a:extLst>
              <a:ext uri="{FF2B5EF4-FFF2-40B4-BE49-F238E27FC236}">
                <a16:creationId xmlns:a16="http://schemas.microsoft.com/office/drawing/2014/main" id="{978CA0D0-76B1-4DCD-8F29-0CD0EF7B7E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445C0931-AA42-47E4-87D1-B5E6DE4E04D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3f110241f12cdef" descr="A bar chart showing the question scores for sites within your trust. The colour of the chart corresponds with the legend above.">
            <a:extLst>
              <a:ext uri="{FF2B5EF4-FFF2-40B4-BE49-F238E27FC236}">
                <a16:creationId xmlns:a16="http://schemas.microsoft.com/office/drawing/2014/main" id="{98C18B09-23B9-409A-A011-F07B4A980368}"/>
              </a:ext>
            </a:extLst>
          </p:cNvPr>
          <p:cNvGraphicFramePr/>
          <p:nvPr>
            <p:extLst>
              <p:ext uri="{D42A27DB-BD31-4B8C-83A1-F6EECF244321}">
                <p14:modId xmlns:p14="http://schemas.microsoft.com/office/powerpoint/2010/main" val="359454701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D_6bca1239ec85fc6a_CalcTable" descr="Legend showing the name of each of the Trust sites referred to in the chart above.">
            <a:extLst>
              <a:ext uri="{FF2B5EF4-FFF2-40B4-BE49-F238E27FC236}">
                <a16:creationId xmlns:a16="http://schemas.microsoft.com/office/drawing/2014/main" id="{CFE33F67-70F3-4E1F-9505-34A39008BB18}"/>
              </a:ext>
            </a:extLst>
          </p:cNvPr>
          <p:cNvGraphicFramePr>
            <a:graphicFrameLocks noGrp="1"/>
          </p:cNvGraphicFramePr>
          <p:nvPr>
            <p:extLst>
              <p:ext uri="{D42A27DB-BD31-4B8C-83A1-F6EECF244321}">
                <p14:modId xmlns:p14="http://schemas.microsoft.com/office/powerpoint/2010/main" val="372153646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BERKSHIRE HOSPITAL (127)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Q14. Were you able to get hospital food outside of set meal times?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438871157"/>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3582AB0-4810-49E0-AA93-748489DCBB0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E294AD2-EF31-4718-99C0-6E81811BD9D6}"/>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763d23a0109959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43CD6A6-B7E3-43F5-9520-0F45AA9F0827}"/>
              </a:ext>
            </a:extLst>
          </p:cNvPr>
          <p:cNvGraphicFramePr/>
          <p:nvPr>
            <p:extLst>
              <p:ext uri="{D42A27DB-BD31-4B8C-83A1-F6EECF244321}">
                <p14:modId xmlns:p14="http://schemas.microsoft.com/office/powerpoint/2010/main" val="3782284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8"/>
          </a:graphicData>
        </a:graphic>
      </p:graphicFrame>
      <p:sp>
        <p:nvSpPr>
          <p:cNvPr id="50" name="Title 6">
            <a:extLst>
              <a:ext uri="{FF2B5EF4-FFF2-40B4-BE49-F238E27FC236}">
                <a16:creationId xmlns:a16="http://schemas.microsoft.com/office/drawing/2014/main" id="{F2350A23-E86B-40B6-8424-297507ACEB8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A41F37D-241D-47AF-93A6-6A9D88FF1DD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9" name="D_08df29833f4b9596" descr="A bar chart showing the question scores for sites within your trust. The colour of the chart corresponds with the legend above.">
            <a:extLst>
              <a:ext uri="{FF2B5EF4-FFF2-40B4-BE49-F238E27FC236}">
                <a16:creationId xmlns:a16="http://schemas.microsoft.com/office/drawing/2014/main" id="{20649218-9DC9-446E-9932-F111A5514027}"/>
              </a:ext>
            </a:extLst>
          </p:cNvPr>
          <p:cNvGraphicFramePr/>
          <p:nvPr>
            <p:extLst>
              <p:ext uri="{D42A27DB-BD31-4B8C-83A1-F6EECF244321}">
                <p14:modId xmlns:p14="http://schemas.microsoft.com/office/powerpoint/2010/main" val="397981209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0" name="D_d6caa0d3d31d96ed_CalcTable" descr="Legend showing the name of each of the Trust sites referred to in the chart above.">
            <a:extLst>
              <a:ext uri="{FF2B5EF4-FFF2-40B4-BE49-F238E27FC236}">
                <a16:creationId xmlns:a16="http://schemas.microsoft.com/office/drawing/2014/main" id="{5DD6D58B-3D2D-4244-B66E-22804C500A7E}"/>
              </a:ext>
            </a:extLst>
          </p:cNvPr>
          <p:cNvGraphicFramePr>
            <a:graphicFrameLocks noGrp="1"/>
          </p:cNvGraphicFramePr>
          <p:nvPr>
            <p:extLst>
              <p:ext uri="{D42A27DB-BD31-4B8C-83A1-F6EECF244321}">
                <p14:modId xmlns:p14="http://schemas.microsoft.com/office/powerpoint/2010/main" val="210307344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BERKSHIRE HOSPITAL (218)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14460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3729822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57134F75-CED8-489A-A69C-69703970465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Q15. During your time in hospital, did you get enough to drink?</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B3236F49-57C6-447D-AE88-E0F681295EC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6DFEF315-8036-49D6-8328-14C56167EADE}"/>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6306a43c065b9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0701411-612C-4188-9B99-FC81EF28CAB4}"/>
              </a:ext>
            </a:extLst>
          </p:cNvPr>
          <p:cNvGraphicFramePr/>
          <p:nvPr>
            <p:extLst>
              <p:ext uri="{D42A27DB-BD31-4B8C-83A1-F6EECF244321}">
                <p14:modId xmlns:p14="http://schemas.microsoft.com/office/powerpoint/2010/main" val="337143091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FFFB5ED-0A91-49FD-A10F-7D4E9C6BD0D8}"/>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81C2109-6202-4A72-A445-934455A579A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67bd7aff15e65b9a" descr="A bar chart showing the question scores for sites within your trust. The colour of the chart corresponds with the legend above.">
            <a:extLst>
              <a:ext uri="{FF2B5EF4-FFF2-40B4-BE49-F238E27FC236}">
                <a16:creationId xmlns:a16="http://schemas.microsoft.com/office/drawing/2014/main" id="{8B3C8519-CBB7-43B1-90D3-FFF5E735B0AE}"/>
              </a:ext>
            </a:extLst>
          </p:cNvPr>
          <p:cNvGraphicFramePr/>
          <p:nvPr>
            <p:extLst>
              <p:ext uri="{D42A27DB-BD31-4B8C-83A1-F6EECF244321}">
                <p14:modId xmlns:p14="http://schemas.microsoft.com/office/powerpoint/2010/main" val="305406109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0d6f8af4e3ea65e_CalcTable" descr="Legend showing the name of each of the Trust sites referred to in the chart above.">
            <a:extLst>
              <a:ext uri="{FF2B5EF4-FFF2-40B4-BE49-F238E27FC236}">
                <a16:creationId xmlns:a16="http://schemas.microsoft.com/office/drawing/2014/main" id="{D1C0BF5B-22E9-4DC8-9D46-7DB4A3D125AD}"/>
              </a:ext>
            </a:extLst>
          </p:cNvPr>
          <p:cNvGraphicFramePr>
            <a:graphicFrameLocks noGrp="1"/>
          </p:cNvGraphicFramePr>
          <p:nvPr>
            <p:extLst>
              <p:ext uri="{D42A27DB-BD31-4B8C-83A1-F6EECF244321}">
                <p14:modId xmlns:p14="http://schemas.microsoft.com/office/powerpoint/2010/main" val="187062964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BERKSHIRE HOSPITAL (505)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Q16. When you asked doctors questions, did you get answers you could understand?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99DA89A-49BA-4A73-BB94-8863E3AB98ED}"/>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825ECBE-22A5-485A-AC1E-C9C13894778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2b5dd2f8d52fcc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7B56B13-2152-4101-9AD3-AA8951A58503}"/>
              </a:ext>
            </a:extLst>
          </p:cNvPr>
          <p:cNvGraphicFramePr/>
          <p:nvPr>
            <p:extLst>
              <p:ext uri="{D42A27DB-BD31-4B8C-83A1-F6EECF244321}">
                <p14:modId xmlns:p14="http://schemas.microsoft.com/office/powerpoint/2010/main" val="70489601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304CBF54-1EF7-45C5-9ADB-FAAD957BED8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2B3F497-9B55-4455-9368-922E4F1F62F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0d6f8af4e3ea65e" hidden="1">
            <a:extLst>
              <a:ext uri="{FF2B5EF4-FFF2-40B4-BE49-F238E27FC236}">
                <a16:creationId xmlns:a16="http://schemas.microsoft.com/office/drawing/2014/main" id="{2A4BACDF-26D2-4102-A76C-1E59CDD314E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6737892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37448a201b612d40" descr="A bar chart showing the question scores for sites within your trust. The colour of the chart corresponds with the legend above.">
            <a:extLst>
              <a:ext uri="{FF2B5EF4-FFF2-40B4-BE49-F238E27FC236}">
                <a16:creationId xmlns:a16="http://schemas.microsoft.com/office/drawing/2014/main" id="{8E3EF411-8CB2-4DC3-8BBB-F77E1F064C2B}"/>
              </a:ext>
            </a:extLst>
          </p:cNvPr>
          <p:cNvGraphicFramePr/>
          <p:nvPr>
            <p:extLst>
              <p:ext uri="{D42A27DB-BD31-4B8C-83A1-F6EECF244321}">
                <p14:modId xmlns:p14="http://schemas.microsoft.com/office/powerpoint/2010/main" val="136628596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0457e9cc45a3ecf4_CalcTable" descr="Legend showing the name of each of the Trust sites referred to in the chart above.">
            <a:extLst>
              <a:ext uri="{FF2B5EF4-FFF2-40B4-BE49-F238E27FC236}">
                <a16:creationId xmlns:a16="http://schemas.microsoft.com/office/drawing/2014/main" id="{CD6FDC0A-5477-47F9-824F-56D9DE632408}"/>
              </a:ext>
            </a:extLst>
          </p:cNvPr>
          <p:cNvGraphicFramePr>
            <a:graphicFrameLocks noGrp="1"/>
          </p:cNvGraphicFramePr>
          <p:nvPr>
            <p:extLst>
              <p:ext uri="{D42A27DB-BD31-4B8C-83A1-F6EECF244321}">
                <p14:modId xmlns:p14="http://schemas.microsoft.com/office/powerpoint/2010/main" val="317541883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BERKSHIRE HOSPITAL (506)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0457e9cc45a3ecf4" hidden="1">
            <a:extLst>
              <a:ext uri="{FF2B5EF4-FFF2-40B4-BE49-F238E27FC236}">
                <a16:creationId xmlns:a16="http://schemas.microsoft.com/office/drawing/2014/main" id="{DFE9FB52-174A-4782-A2E6-70C6B76AA7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2927877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2792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7251549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34" name="Title 4">
            <a:extLst>
              <a:ext uri="{FF2B5EF4-FFF2-40B4-BE49-F238E27FC236}">
                <a16:creationId xmlns:a16="http://schemas.microsoft.com/office/drawing/2014/main" id="{81A07EBD-0207-4462-97CE-D0EBB7F0B97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Q17. Did you have confidence and trust in the doctors treating you?</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75B5FC9-EA00-431F-849F-D2E851EF113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89173F27-3235-433C-85B3-4E8AE2CD354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3ba16572e5a409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804D03A-A343-4DA1-AB3E-42D9FCE32E0A}"/>
              </a:ext>
            </a:extLst>
          </p:cNvPr>
          <p:cNvGraphicFramePr/>
          <p:nvPr>
            <p:extLst>
              <p:ext uri="{D42A27DB-BD31-4B8C-83A1-F6EECF244321}">
                <p14:modId xmlns:p14="http://schemas.microsoft.com/office/powerpoint/2010/main" val="298738396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E47172BC-F2F6-448B-B6D1-B0BB287E4D0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A6DA67E1-00C8-40AC-B4DF-50420AC619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4cde45898a0d3a9" descr="A bar chart showing the question scores for sites within your trust. The colour of the chart corresponds with the legend above.">
            <a:extLst>
              <a:ext uri="{FF2B5EF4-FFF2-40B4-BE49-F238E27FC236}">
                <a16:creationId xmlns:a16="http://schemas.microsoft.com/office/drawing/2014/main" id="{ECB1EDD5-331E-414F-AD47-7013B2C94CD1}"/>
              </a:ext>
            </a:extLst>
          </p:cNvPr>
          <p:cNvGraphicFramePr/>
          <p:nvPr>
            <p:extLst>
              <p:ext uri="{D42A27DB-BD31-4B8C-83A1-F6EECF244321}">
                <p14:modId xmlns:p14="http://schemas.microsoft.com/office/powerpoint/2010/main" val="185062759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6bd0a698a21f6f9_CalcTable" descr="Legend showing the name of each of the Trust sites referred to in the chart above.">
            <a:extLst>
              <a:ext uri="{FF2B5EF4-FFF2-40B4-BE49-F238E27FC236}">
                <a16:creationId xmlns:a16="http://schemas.microsoft.com/office/drawing/2014/main" id="{5AF8A9F5-F274-4FCD-86C2-612F8CE830A5}"/>
              </a:ext>
            </a:extLst>
          </p:cNvPr>
          <p:cNvGraphicFramePr>
            <a:graphicFrameLocks noGrp="1"/>
          </p:cNvGraphicFramePr>
          <p:nvPr>
            <p:extLst>
              <p:ext uri="{D42A27DB-BD31-4B8C-83A1-F6EECF244321}">
                <p14:modId xmlns:p14="http://schemas.microsoft.com/office/powerpoint/2010/main" val="11360396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BERKSHIRE HOSPITAL (538)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Q18. When doctors spoke about your care in front of you, were you included in the conversation?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3AA1CEC-FA18-4BCD-AC56-7A51D4D661A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93BF8E7F-29B3-4C89-9EC0-BB6A13EE8B6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6d8cf140f30589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7D630B-DE98-4028-AF2C-E5597DCBA895}"/>
              </a:ext>
            </a:extLst>
          </p:cNvPr>
          <p:cNvGraphicFramePr/>
          <p:nvPr>
            <p:extLst>
              <p:ext uri="{D42A27DB-BD31-4B8C-83A1-F6EECF244321}">
                <p14:modId xmlns:p14="http://schemas.microsoft.com/office/powerpoint/2010/main" val="44016286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AC67F25-1186-49D0-A841-6769B9BC6D13}"/>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B270B3F-BD21-4A64-8D77-631434595E9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6bd0a698a21f6f9" hidden="1">
            <a:extLst>
              <a:ext uri="{FF2B5EF4-FFF2-40B4-BE49-F238E27FC236}">
                <a16:creationId xmlns:a16="http://schemas.microsoft.com/office/drawing/2014/main" id="{5AEDCB3B-8808-4EA4-81C4-63922A1058A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5033828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b25cfa3a18a5c895" descr="A bar chart showing the question scores for sites within your trust. The colour of the chart corresponds with the legend above.">
            <a:extLst>
              <a:ext uri="{FF2B5EF4-FFF2-40B4-BE49-F238E27FC236}">
                <a16:creationId xmlns:a16="http://schemas.microsoft.com/office/drawing/2014/main" id="{78D6C41A-2A48-4940-A5BA-9A1FC0C6CA2F}"/>
              </a:ext>
            </a:extLst>
          </p:cNvPr>
          <p:cNvGraphicFramePr/>
          <p:nvPr>
            <p:extLst>
              <p:ext uri="{D42A27DB-BD31-4B8C-83A1-F6EECF244321}">
                <p14:modId xmlns:p14="http://schemas.microsoft.com/office/powerpoint/2010/main" val="124239330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df6f98f8d1287988_CalcTable" descr="Legend showing the name of each of the Trust sites referred to in the chart above.">
            <a:extLst>
              <a:ext uri="{FF2B5EF4-FFF2-40B4-BE49-F238E27FC236}">
                <a16:creationId xmlns:a16="http://schemas.microsoft.com/office/drawing/2014/main" id="{6147AE9F-F303-4B74-B282-158622FA0845}"/>
              </a:ext>
            </a:extLst>
          </p:cNvPr>
          <p:cNvGraphicFramePr>
            <a:graphicFrameLocks noGrp="1"/>
          </p:cNvGraphicFramePr>
          <p:nvPr>
            <p:extLst>
              <p:ext uri="{D42A27DB-BD31-4B8C-83A1-F6EECF244321}">
                <p14:modId xmlns:p14="http://schemas.microsoft.com/office/powerpoint/2010/main" val="279130046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BERKSHIRE HOSPITAL (535)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df6f98f8d1287988" hidden="1">
            <a:extLst>
              <a:ext uri="{FF2B5EF4-FFF2-40B4-BE49-F238E27FC236}">
                <a16:creationId xmlns:a16="http://schemas.microsoft.com/office/drawing/2014/main" id="{0882AD31-58E0-4005-9493-21E4CCD337B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1191256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523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2737001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D93B5ECE-F7C5-4721-A457-FA34F552446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Q19. When you asked nurses questions, did you get answers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A7A60806-40E8-4D0C-97C5-B019CEE9BF5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7AEE73AF-445F-416B-82BD-4D8978BF80E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5bde593c3c39f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9499D2E-D0C1-456A-9C0A-2E79C1B2633F}"/>
              </a:ext>
            </a:extLst>
          </p:cNvPr>
          <p:cNvGraphicFramePr/>
          <p:nvPr>
            <p:extLst>
              <p:ext uri="{D42A27DB-BD31-4B8C-83A1-F6EECF244321}">
                <p14:modId xmlns:p14="http://schemas.microsoft.com/office/powerpoint/2010/main" val="23623595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C7C91678-379E-4F16-A0CD-E8A4697BF11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2ADB5EB-A3F7-4652-85B7-C9F46CE1A1C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3c75074e2957304" descr="A bar chart showing the question scores for sites within your trust. The colour of the chart corresponds with the legend above.">
            <a:extLst>
              <a:ext uri="{FF2B5EF4-FFF2-40B4-BE49-F238E27FC236}">
                <a16:creationId xmlns:a16="http://schemas.microsoft.com/office/drawing/2014/main" id="{DC7AED71-AAA1-40D2-9EFD-881C0AED122C}"/>
              </a:ext>
            </a:extLst>
          </p:cNvPr>
          <p:cNvGraphicFramePr/>
          <p:nvPr>
            <p:extLst>
              <p:ext uri="{D42A27DB-BD31-4B8C-83A1-F6EECF244321}">
                <p14:modId xmlns:p14="http://schemas.microsoft.com/office/powerpoint/2010/main" val="341904178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63f7d18b8511bc4_CalcTable" descr="Legend showing the name of each of the Trust sites referred to in the chart above.">
            <a:extLst>
              <a:ext uri="{FF2B5EF4-FFF2-40B4-BE49-F238E27FC236}">
                <a16:creationId xmlns:a16="http://schemas.microsoft.com/office/drawing/2014/main" id="{4AD120AC-FB6B-4C60-950B-6014B8698BD0}"/>
              </a:ext>
            </a:extLst>
          </p:cNvPr>
          <p:cNvGraphicFramePr>
            <a:graphicFrameLocks noGrp="1"/>
          </p:cNvGraphicFramePr>
          <p:nvPr>
            <p:extLst>
              <p:ext uri="{D42A27DB-BD31-4B8C-83A1-F6EECF244321}">
                <p14:modId xmlns:p14="http://schemas.microsoft.com/office/powerpoint/2010/main" val="124195596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BERKSHIRE HOSPITAL (513)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Q20. Did you have confidence and trust in the nurses treating you?</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EF61284-A07E-4BCB-A774-99A782C8B5FC}"/>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524DAEB9-7AC2-44A2-9D4B-12F933268E53}"/>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2eecb0bf92fb3d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D149DC1-E301-48CA-BA5A-2131212ED166}"/>
              </a:ext>
            </a:extLst>
          </p:cNvPr>
          <p:cNvGraphicFramePr/>
          <p:nvPr>
            <p:extLst>
              <p:ext uri="{D42A27DB-BD31-4B8C-83A1-F6EECF244321}">
                <p14:modId xmlns:p14="http://schemas.microsoft.com/office/powerpoint/2010/main" val="229220073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1B3F9F1-9F9F-4716-BF2F-12861A2B9310}"/>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38D8ED1-0CB4-45C1-969D-155D6B7979F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63f7d18b8511bc4" hidden="1">
            <a:extLst>
              <a:ext uri="{FF2B5EF4-FFF2-40B4-BE49-F238E27FC236}">
                <a16:creationId xmlns:a16="http://schemas.microsoft.com/office/drawing/2014/main" id="{6CED7788-115E-4108-9D9E-10583775610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5902464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946d0116c920e3d2" descr="A bar chart showing the question scores for sites within your trust. The colour of the chart corresponds with the legend above.">
            <a:extLst>
              <a:ext uri="{FF2B5EF4-FFF2-40B4-BE49-F238E27FC236}">
                <a16:creationId xmlns:a16="http://schemas.microsoft.com/office/drawing/2014/main" id="{6EE2ADC2-B365-4D1B-BB71-4655EE88F711}"/>
              </a:ext>
            </a:extLst>
          </p:cNvPr>
          <p:cNvGraphicFramePr/>
          <p:nvPr>
            <p:extLst>
              <p:ext uri="{D42A27DB-BD31-4B8C-83A1-F6EECF244321}">
                <p14:modId xmlns:p14="http://schemas.microsoft.com/office/powerpoint/2010/main" val="426622962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a045183d51772d0b_CalcTable" descr="Legend showing the name of each of the Trust sites referred to in the chart above.">
            <a:extLst>
              <a:ext uri="{FF2B5EF4-FFF2-40B4-BE49-F238E27FC236}">
                <a16:creationId xmlns:a16="http://schemas.microsoft.com/office/drawing/2014/main" id="{F16203E2-0B09-4A20-B589-726B004C8941}"/>
              </a:ext>
            </a:extLst>
          </p:cNvPr>
          <p:cNvGraphicFramePr>
            <a:graphicFrameLocks noGrp="1"/>
          </p:cNvGraphicFramePr>
          <p:nvPr>
            <p:extLst>
              <p:ext uri="{D42A27DB-BD31-4B8C-83A1-F6EECF244321}">
                <p14:modId xmlns:p14="http://schemas.microsoft.com/office/powerpoint/2010/main" val="162897518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BERKSHIRE HOSPITAL (536)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a045183d51772d0b" hidden="1">
            <a:extLst>
              <a:ext uri="{FF2B5EF4-FFF2-40B4-BE49-F238E27FC236}">
                <a16:creationId xmlns:a16="http://schemas.microsoft.com/office/drawing/2014/main" id="{EBD0C9AC-74A4-4CAA-8F75-D3EE4926C6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6995526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952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3012443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FA464372-626D-4974-9971-310BC6A58A8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Q21. When nurses spoke about your care in front of you, were you included in the conversation?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41E55D63-FA67-4D75-AC75-72D091E9908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F34F34D-4DFA-4AF3-8C66-E655999F87B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ad8fd662fd1d40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6D1770C-8260-4A27-980C-C407C7ADB912}"/>
              </a:ext>
            </a:extLst>
          </p:cNvPr>
          <p:cNvGraphicFramePr/>
          <p:nvPr>
            <p:extLst>
              <p:ext uri="{D42A27DB-BD31-4B8C-83A1-F6EECF244321}">
                <p14:modId xmlns:p14="http://schemas.microsoft.com/office/powerpoint/2010/main" val="299222397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70642E8-DDF1-4890-A60D-5F2FD1767D14}"/>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8D464210-6CF5-4020-8449-97CBC7AB53F4}"/>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42c02b32d4eecfe" descr="A bar chart showing the question scores for sites within your trust. The colour of the chart corresponds with the legend above.">
            <a:extLst>
              <a:ext uri="{FF2B5EF4-FFF2-40B4-BE49-F238E27FC236}">
                <a16:creationId xmlns:a16="http://schemas.microsoft.com/office/drawing/2014/main" id="{4DC58DE5-132D-48C4-99A0-59E315B592F5}"/>
              </a:ext>
            </a:extLst>
          </p:cNvPr>
          <p:cNvGraphicFramePr/>
          <p:nvPr>
            <p:extLst>
              <p:ext uri="{D42A27DB-BD31-4B8C-83A1-F6EECF244321}">
                <p14:modId xmlns:p14="http://schemas.microsoft.com/office/powerpoint/2010/main" val="342607571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22e67b9dd618258_CalcTable" descr="Legend showing the name of each of the Trust sites referred to in the chart above.">
            <a:extLst>
              <a:ext uri="{FF2B5EF4-FFF2-40B4-BE49-F238E27FC236}">
                <a16:creationId xmlns:a16="http://schemas.microsoft.com/office/drawing/2014/main" id="{0F3B9CA1-53EF-4C3E-AB62-6A96D064B1BA}"/>
              </a:ext>
            </a:extLst>
          </p:cNvPr>
          <p:cNvGraphicFramePr>
            <a:graphicFrameLocks noGrp="1"/>
          </p:cNvGraphicFramePr>
          <p:nvPr>
            <p:extLst>
              <p:ext uri="{D42A27DB-BD31-4B8C-83A1-F6EECF244321}">
                <p14:modId xmlns:p14="http://schemas.microsoft.com/office/powerpoint/2010/main" val="17976477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BERKSHIRE HOSPITAL (528)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Q22. In your opinion, were there enough nurses on duty to care for you in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9A3AE1D-3420-410F-9528-2E0C22F2D69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82E4B556-2D43-4AAE-89F3-DB45C97CA425}"/>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df99d1b2028ae1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1CA373B-52E3-4259-AE4F-294866178FFE}"/>
              </a:ext>
            </a:extLst>
          </p:cNvPr>
          <p:cNvGraphicFramePr/>
          <p:nvPr>
            <p:extLst>
              <p:ext uri="{D42A27DB-BD31-4B8C-83A1-F6EECF244321}">
                <p14:modId xmlns:p14="http://schemas.microsoft.com/office/powerpoint/2010/main" val="176549041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9C6D397-27B0-4407-95AD-2B76470B0F5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3FD2074-F344-44CC-A45A-B8BA2ADB0F6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22e67b9dd618258" hidden="1">
            <a:extLst>
              <a:ext uri="{FF2B5EF4-FFF2-40B4-BE49-F238E27FC236}">
                <a16:creationId xmlns:a16="http://schemas.microsoft.com/office/drawing/2014/main" id="{00513518-E28D-4A0F-852E-26B48D1CC0C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718322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2b0ee6df7b57a527" descr="A bar chart showing the question scores for sites within your trust. The colour of the chart corresponds with the legend above.">
            <a:extLst>
              <a:ext uri="{FF2B5EF4-FFF2-40B4-BE49-F238E27FC236}">
                <a16:creationId xmlns:a16="http://schemas.microsoft.com/office/drawing/2014/main" id="{1BE904C4-EBC5-479D-BA07-7A88C8C8CAB3}"/>
              </a:ext>
            </a:extLst>
          </p:cNvPr>
          <p:cNvGraphicFramePr/>
          <p:nvPr>
            <p:extLst>
              <p:ext uri="{D42A27DB-BD31-4B8C-83A1-F6EECF244321}">
                <p14:modId xmlns:p14="http://schemas.microsoft.com/office/powerpoint/2010/main" val="76535281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0d39d1e5c021a9d_CalcTable" descr="Legend showing the name of each of the Trust sites referred to in the chart above.">
            <a:extLst>
              <a:ext uri="{FF2B5EF4-FFF2-40B4-BE49-F238E27FC236}">
                <a16:creationId xmlns:a16="http://schemas.microsoft.com/office/drawing/2014/main" id="{A6F1D83F-3749-440D-BAD0-19C3800589FC}"/>
              </a:ext>
            </a:extLst>
          </p:cNvPr>
          <p:cNvGraphicFramePr>
            <a:graphicFrameLocks noGrp="1"/>
          </p:cNvGraphicFramePr>
          <p:nvPr>
            <p:extLst>
              <p:ext uri="{D42A27DB-BD31-4B8C-83A1-F6EECF244321}">
                <p14:modId xmlns:p14="http://schemas.microsoft.com/office/powerpoint/2010/main" val="308757853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BERKSHIRE HOSPITAL (532)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0d39d1e5c021a9d" hidden="1">
            <a:extLst>
              <a:ext uri="{FF2B5EF4-FFF2-40B4-BE49-F238E27FC236}">
                <a16:creationId xmlns:a16="http://schemas.microsoft.com/office/drawing/2014/main" id="{9C3536FE-225C-4A41-9B29-6B9495E3A8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0172031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518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8965865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D0A3E021-2764-4A75-A050-9BB11D8166A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Q23. Thinking about your care and treatment, were you told something by a member of staff that was different to what you had been told by another member of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761111440"/>
              </p:ext>
            </p:extLst>
          </p:nvPr>
        </p:nvGraphicFramePr>
        <p:xfrm>
          <a:off x="482947"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1" name="Title 6">
            <a:extLst>
              <a:ext uri="{FF2B5EF4-FFF2-40B4-BE49-F238E27FC236}">
                <a16:creationId xmlns:a16="http://schemas.microsoft.com/office/drawing/2014/main" id="{AEA9A3D5-0D25-4680-AF0C-78C3329B2A04}"/>
              </a:ext>
            </a:extLst>
          </p:cNvPr>
          <p:cNvSpPr txBox="1">
            <a:spLocks/>
          </p:cNvSpPr>
          <p:nvPr/>
        </p:nvSpPr>
        <p:spPr>
          <a:xfrm>
            <a:off x="456053"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2" name="Rectangle 71">
            <a:extLst>
              <a:ext uri="{FF2B5EF4-FFF2-40B4-BE49-F238E27FC236}">
                <a16:creationId xmlns:a16="http://schemas.microsoft.com/office/drawing/2014/main" id="{A1088EA1-1749-4416-B799-276A8CFC8381}"/>
              </a:ext>
            </a:extLst>
          </p:cNvPr>
          <p:cNvSpPr/>
          <p:nvPr/>
        </p:nvSpPr>
        <p:spPr>
          <a:xfrm>
            <a:off x="369530"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73" name="D_a8b13f40c27b684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997EAF9-1E16-42A7-9F69-C30D0522A3F4}"/>
              </a:ext>
            </a:extLst>
          </p:cNvPr>
          <p:cNvGraphicFramePr/>
          <p:nvPr>
            <p:extLst>
              <p:ext uri="{D42A27DB-BD31-4B8C-83A1-F6EECF244321}">
                <p14:modId xmlns:p14="http://schemas.microsoft.com/office/powerpoint/2010/main" val="3366973065"/>
              </p:ext>
            </p:extLst>
          </p:nvPr>
        </p:nvGraphicFramePr>
        <p:xfrm>
          <a:off x="311947" y="2921308"/>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74" name="Title 6">
            <a:extLst>
              <a:ext uri="{FF2B5EF4-FFF2-40B4-BE49-F238E27FC236}">
                <a16:creationId xmlns:a16="http://schemas.microsoft.com/office/drawing/2014/main" id="{2CF2411E-87D9-4079-9E51-E09F607C0050}"/>
              </a:ext>
            </a:extLst>
          </p:cNvPr>
          <p:cNvSpPr txBox="1">
            <a:spLocks/>
          </p:cNvSpPr>
          <p:nvPr/>
        </p:nvSpPr>
        <p:spPr>
          <a:xfrm>
            <a:off x="457938"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5" name="Rectangle 74">
            <a:extLst>
              <a:ext uri="{FF2B5EF4-FFF2-40B4-BE49-F238E27FC236}">
                <a16:creationId xmlns:a16="http://schemas.microsoft.com/office/drawing/2014/main" id="{B8A9A254-49F5-4CCB-885A-A7C510A6B196}"/>
              </a:ext>
            </a:extLst>
          </p:cNvPr>
          <p:cNvSpPr/>
          <p:nvPr/>
        </p:nvSpPr>
        <p:spPr>
          <a:xfrm>
            <a:off x="353900"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60fcdcc3daa7c4d" descr="A bar chart showing the question scores for sites within your trust. The colour of the chart corresponds with the legend above.">
            <a:extLst>
              <a:ext uri="{FF2B5EF4-FFF2-40B4-BE49-F238E27FC236}">
                <a16:creationId xmlns:a16="http://schemas.microsoft.com/office/drawing/2014/main" id="{4C7A15E3-08CA-493F-83A1-DD495FE47D45}"/>
              </a:ext>
            </a:extLst>
          </p:cNvPr>
          <p:cNvGraphicFramePr/>
          <p:nvPr>
            <p:extLst>
              <p:ext uri="{D42A27DB-BD31-4B8C-83A1-F6EECF244321}">
                <p14:modId xmlns:p14="http://schemas.microsoft.com/office/powerpoint/2010/main" val="286964684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fddaea657580570f_CalcTable" descr="Legend showing the name of each of the Trust sites referred to in the chart above.">
            <a:extLst>
              <a:ext uri="{FF2B5EF4-FFF2-40B4-BE49-F238E27FC236}">
                <a16:creationId xmlns:a16="http://schemas.microsoft.com/office/drawing/2014/main" id="{8C567916-3A40-4229-B9B8-34E8E0452396}"/>
              </a:ext>
            </a:extLst>
          </p:cNvPr>
          <p:cNvGraphicFramePr>
            <a:graphicFrameLocks noGrp="1"/>
          </p:cNvGraphicFramePr>
          <p:nvPr>
            <p:extLst>
              <p:ext uri="{D42A27DB-BD31-4B8C-83A1-F6EECF244321}">
                <p14:modId xmlns:p14="http://schemas.microsoft.com/office/powerpoint/2010/main" val="149994462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BERKSHIRE HOSPITAL (479)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Q24. To what extent did staff looking after you involve you in decisions about your care and treatment?</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764484219"/>
              </p:ext>
            </p:extLst>
          </p:nvPr>
        </p:nvGraphicFramePr>
        <p:xfrm>
          <a:off x="6419401"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9" name="Title 6">
            <a:extLst>
              <a:ext uri="{FF2B5EF4-FFF2-40B4-BE49-F238E27FC236}">
                <a16:creationId xmlns:a16="http://schemas.microsoft.com/office/drawing/2014/main" id="{544804F4-B094-4D40-B3C0-B067768A5B21}"/>
              </a:ext>
            </a:extLst>
          </p:cNvPr>
          <p:cNvSpPr txBox="1">
            <a:spLocks/>
          </p:cNvSpPr>
          <p:nvPr/>
        </p:nvSpPr>
        <p:spPr>
          <a:xfrm>
            <a:off x="6499226"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0" name="Rectangle 79">
            <a:extLst>
              <a:ext uri="{FF2B5EF4-FFF2-40B4-BE49-F238E27FC236}">
                <a16:creationId xmlns:a16="http://schemas.microsoft.com/office/drawing/2014/main" id="{C0DAED95-88A8-4695-853A-E7CF016DF054}"/>
              </a:ext>
            </a:extLst>
          </p:cNvPr>
          <p:cNvSpPr/>
          <p:nvPr/>
        </p:nvSpPr>
        <p:spPr>
          <a:xfrm>
            <a:off x="6412703"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81" name="D_e4873f2a42b9136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00A35F9-E946-4B35-8171-D1D3614F0AD9}"/>
              </a:ext>
            </a:extLst>
          </p:cNvPr>
          <p:cNvGraphicFramePr/>
          <p:nvPr>
            <p:extLst>
              <p:ext uri="{D42A27DB-BD31-4B8C-83A1-F6EECF244321}">
                <p14:modId xmlns:p14="http://schemas.microsoft.com/office/powerpoint/2010/main" val="934204388"/>
              </p:ext>
            </p:extLst>
          </p:nvPr>
        </p:nvGraphicFramePr>
        <p:xfrm>
          <a:off x="6355120" y="2921308"/>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82" name="Title 6">
            <a:extLst>
              <a:ext uri="{FF2B5EF4-FFF2-40B4-BE49-F238E27FC236}">
                <a16:creationId xmlns:a16="http://schemas.microsoft.com/office/drawing/2014/main" id="{C0D56102-788E-4009-A494-51DBBC656861}"/>
              </a:ext>
            </a:extLst>
          </p:cNvPr>
          <p:cNvSpPr txBox="1">
            <a:spLocks/>
          </p:cNvSpPr>
          <p:nvPr/>
        </p:nvSpPr>
        <p:spPr>
          <a:xfrm>
            <a:off x="6501111"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3" name="Rectangle 82">
            <a:extLst>
              <a:ext uri="{FF2B5EF4-FFF2-40B4-BE49-F238E27FC236}">
                <a16:creationId xmlns:a16="http://schemas.microsoft.com/office/drawing/2014/main" id="{31E7D2F5-BD24-4EE0-B068-7A4D1A8A8731}"/>
              </a:ext>
            </a:extLst>
          </p:cNvPr>
          <p:cNvSpPr/>
          <p:nvPr/>
        </p:nvSpPr>
        <p:spPr>
          <a:xfrm>
            <a:off x="6397073"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fddaea657580570f" hidden="1">
            <a:extLst>
              <a:ext uri="{FF2B5EF4-FFF2-40B4-BE49-F238E27FC236}">
                <a16:creationId xmlns:a16="http://schemas.microsoft.com/office/drawing/2014/main" id="{51B37120-3F27-4AAB-BEA1-4FE517A3A8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4463374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6cc4bab8474a66e" descr="A bar chart showing the question scores for sites within your trust. The colour of the chart corresponds with the legend above.">
            <a:extLst>
              <a:ext uri="{FF2B5EF4-FFF2-40B4-BE49-F238E27FC236}">
                <a16:creationId xmlns:a16="http://schemas.microsoft.com/office/drawing/2014/main" id="{BFA1C656-081F-4213-8FA9-24704703AD7B}"/>
              </a:ext>
            </a:extLst>
          </p:cNvPr>
          <p:cNvGraphicFramePr/>
          <p:nvPr>
            <p:extLst>
              <p:ext uri="{D42A27DB-BD31-4B8C-83A1-F6EECF244321}">
                <p14:modId xmlns:p14="http://schemas.microsoft.com/office/powerpoint/2010/main" val="154043001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561ad7dfa3fe455_CalcTable" descr="Legend showing the name of each of the Trust sites referred to in the chart above.">
            <a:extLst>
              <a:ext uri="{FF2B5EF4-FFF2-40B4-BE49-F238E27FC236}">
                <a16:creationId xmlns:a16="http://schemas.microsoft.com/office/drawing/2014/main" id="{7567882B-C862-4315-AA16-40966638BD56}"/>
              </a:ext>
            </a:extLst>
          </p:cNvPr>
          <p:cNvGraphicFramePr>
            <a:graphicFrameLocks noGrp="1"/>
          </p:cNvGraphicFramePr>
          <p:nvPr>
            <p:extLst>
              <p:ext uri="{D42A27DB-BD31-4B8C-83A1-F6EECF244321}">
                <p14:modId xmlns:p14="http://schemas.microsoft.com/office/powerpoint/2010/main" val="279271744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BERKSHIRE HOSPITAL (504)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561ad7dfa3fe455" hidden="1">
            <a:extLst>
              <a:ext uri="{FF2B5EF4-FFF2-40B4-BE49-F238E27FC236}">
                <a16:creationId xmlns:a16="http://schemas.microsoft.com/office/drawing/2014/main" id="{2C77E4DA-80F5-488C-BE53-D4723FE3A6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7434668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451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dirty="0"/>
              <a:t>Key terms used in this report</a:t>
            </a:r>
          </a:p>
        </p:txBody>
      </p:sp>
      <p:sp>
        <p:nvSpPr>
          <p:cNvPr id="5" name="TextBox 4">
            <a:extLst>
              <a:ext uri="{FF2B5EF4-FFF2-40B4-BE49-F238E27FC236}">
                <a16:creationId xmlns:a16="http://schemas.microsoft.com/office/drawing/2014/main" id="{EA1929BB-44B1-4CC8-9D6E-D2258ABDD37D}"/>
              </a:ext>
            </a:extLst>
          </p:cNvPr>
          <p:cNvSpPr txBox="1"/>
          <p:nvPr/>
        </p:nvSpPr>
        <p:spPr>
          <a:xfrm>
            <a:off x="434484" y="1195950"/>
            <a:ext cx="11268000" cy="489600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a:t>
            </a:r>
          </a:p>
          <a:p>
            <a:pPr>
              <a:spcBef>
                <a:spcPts val="600"/>
              </a:spcBef>
              <a:spcAft>
                <a:spcPts val="600"/>
              </a:spcAft>
            </a:pPr>
            <a:r>
              <a:rPr lang="en-GB" sz="1200" dirty="0">
                <a:latin typeface="Arial" panose="020B0604020202020204" pitchFamily="34" charset="0"/>
                <a:cs typeface="Arial" panose="020B0604020202020204" pitchFamily="34" charset="0"/>
              </a:rPr>
              <a:t>This report also includes site level benchmarking. This allows you to compare the results for sites within your trust with all other sites across trusts. It is important to note that the performance ratings presented here may differ from that presented in the trust level benchmarking. </a:t>
            </a:r>
          </a:p>
          <a:p>
            <a:pPr>
              <a:spcBef>
                <a:spcPts val="600"/>
              </a:spcBef>
              <a:spcAft>
                <a:spcPts val="600"/>
              </a:spcAft>
            </a:pPr>
            <a:r>
              <a:rPr lang="en-GB" sz="1200" dirty="0">
                <a:latin typeface="Arial" panose="020B0604020202020204" pitchFamily="34" charset="0"/>
                <a:cs typeface="Arial" panose="020B0604020202020204" pitchFamily="34" charset="0"/>
              </a:rPr>
              <a:t>More information can be found in the </a:t>
            </a:r>
            <a:r>
              <a:rPr lang="en-GB" sz="1200" dirty="0">
                <a:latin typeface="Arial" panose="020B0604020202020204" pitchFamily="34" charset="0"/>
                <a:cs typeface="Arial" panose="020B0604020202020204" pitchFamily="34" charset="0"/>
                <a:hlinkClick r:id="rId3" action="ppaction://hlinksldjump"/>
              </a:rPr>
              <a:t>Appendix</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gender, can influence patients’ experience of care and the way they report it. For example, research shows that men tend to report more positive experiences than women, and older people more so than younger people.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Since trusts have differing profiles of patients, this could make fair trust comparisons difficult. To account for this, we ‘standardise’ the results, which means we apply a weight to individual patient responses to account for differences in demographic profile between trusts.</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sex and method of admission (emergency or elective) of respondents to reflect the ‘national’ age, sex, and method of admission distribution (based on all respondents to the survey).This helps ensure that no trust will appear better or worse than another because of its profile of service users, and enables a fairer and more useful comparison of results across trusts. In most cases this standardisation will not have a large impact on trust results. Site level results are standardised in the same way.</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GB" sz="1200" dirty="0">
                <a:latin typeface="Arial" panose="020B0604020202020204" pitchFamily="34" charset="0"/>
                <a:cs typeface="Arial" panose="020B0604020202020204" pitchFamily="34" charset="0"/>
              </a:rPr>
              <a:t>For each question in the survey, the individual (standardised) responses are converted into scores on a scale of 0 to 10. A score of 10 represents the best possible result and a score of 0 the worst. The higher the score for each question, the better the trust is performing. Only evaluative questions in the questionnaire are scored. Some questions are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descriptive (for example Q1) and others are ‘routing questions’, which are designed to filter out respondents to whom the following questions do not apply (for example Q6). These questions are not scored. Section scoring is computed as the arithmetic mean of question scores for the section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Trust average</a:t>
            </a:r>
          </a:p>
          <a:p>
            <a:pPr>
              <a:spcBef>
                <a:spcPts val="600"/>
              </a:spcBef>
              <a:spcAft>
                <a:spcPts val="600"/>
              </a:spcAft>
            </a:pPr>
            <a:r>
              <a:rPr lang="en-GB" sz="1200" dirty="0">
                <a:latin typeface="Arial" panose="020B0604020202020204" pitchFamily="34" charset="0"/>
                <a:cs typeface="Arial" panose="020B0604020202020204" pitchFamily="34" charset="0"/>
              </a:rPr>
              <a:t>The ‘trust average’ mentioned in this report is the arithmetic mean of all trusts’ scores after weighting or standardisation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600" b="1" dirty="0">
                <a:solidFill>
                  <a:prstClr val="black"/>
                </a:solidFill>
                <a:latin typeface="Arial"/>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4"/>
              </a:rPr>
              <a:t>survey technical document</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1195378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4D7B1104-9B3D-4F1E-AE58-55940EC8A3F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Q25. How much information about your condition or treatment was given to you?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A1B97840-F1E8-4BE2-B5FE-B2D26555C7E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87ECEE2C-E094-440B-B766-5E7129C4EEA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c4e36d7152cbdc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6D19CC-A272-4C8E-8B9D-51780EAA7A6F}"/>
              </a:ext>
            </a:extLst>
          </p:cNvPr>
          <p:cNvGraphicFramePr/>
          <p:nvPr>
            <p:extLst>
              <p:ext uri="{D42A27DB-BD31-4B8C-83A1-F6EECF244321}">
                <p14:modId xmlns:p14="http://schemas.microsoft.com/office/powerpoint/2010/main" val="29421197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s for sites within your trust. The colour of the chart corresponds with the legend above.">
            <a:extLst>
              <a:ext uri="{FF2B5EF4-FFF2-40B4-BE49-F238E27FC236}">
                <a16:creationId xmlns:a16="http://schemas.microsoft.com/office/drawing/2014/main" id="{5AAEB706-4BF4-45D2-A49C-BC720ECBFE1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7D36CE6B-2753-425E-90AD-B15F5D842C3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b395d707938b5f6" descr="A bar chart showing the question scores for sites within your trust. The colour of the chart corresponds with the legend above.">
            <a:extLst>
              <a:ext uri="{FF2B5EF4-FFF2-40B4-BE49-F238E27FC236}">
                <a16:creationId xmlns:a16="http://schemas.microsoft.com/office/drawing/2014/main" id="{11A51D42-8FC3-482C-B756-B4827EF5273E}"/>
              </a:ext>
            </a:extLst>
          </p:cNvPr>
          <p:cNvGraphicFramePr/>
          <p:nvPr>
            <p:extLst>
              <p:ext uri="{D42A27DB-BD31-4B8C-83A1-F6EECF244321}">
                <p14:modId xmlns:p14="http://schemas.microsoft.com/office/powerpoint/2010/main" val="141707989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dbd65db614cf993b_CalcTable" descr="A bar chart showing the question scores for sites within your trust. The colour of the chart corresponds with the legend above.">
            <a:extLst>
              <a:ext uri="{FF2B5EF4-FFF2-40B4-BE49-F238E27FC236}">
                <a16:creationId xmlns:a16="http://schemas.microsoft.com/office/drawing/2014/main" id="{F729E08F-015C-4A94-9569-E95AC0D61621}"/>
              </a:ext>
            </a:extLst>
          </p:cNvPr>
          <p:cNvGraphicFramePr>
            <a:graphicFrameLocks noGrp="1"/>
          </p:cNvGraphicFramePr>
          <p:nvPr>
            <p:extLst>
              <p:ext uri="{D42A27DB-BD31-4B8C-83A1-F6EECF244321}">
                <p14:modId xmlns:p14="http://schemas.microsoft.com/office/powerpoint/2010/main" val="19854762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BERKSHIRE HOSPITAL (510)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Q26. Did you feel able to talk to members of hospital staff about your worries and fears?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8983892-6EBC-4950-AAC9-C31B0D26744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DD18608-7402-4325-BE52-B495BF2E3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5b2d3c2f26042b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2A0757D-AEBD-4E41-BE45-CCAC34BBC7F5}"/>
              </a:ext>
            </a:extLst>
          </p:cNvPr>
          <p:cNvGraphicFramePr/>
          <p:nvPr>
            <p:extLst>
              <p:ext uri="{D42A27DB-BD31-4B8C-83A1-F6EECF244321}">
                <p14:modId xmlns:p14="http://schemas.microsoft.com/office/powerpoint/2010/main" val="425075937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5E8A2889-9B2C-4424-9AF0-69EA0449556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338B4B3-C00B-48E5-AA09-3A675F47E3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dbd65db614cf993b" hidden="1">
            <a:extLst>
              <a:ext uri="{FF2B5EF4-FFF2-40B4-BE49-F238E27FC236}">
                <a16:creationId xmlns:a16="http://schemas.microsoft.com/office/drawing/2014/main" id="{27E2555A-F5CF-4E67-AAC7-D9E0381FB23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4207158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849bd2b75e01b136" descr="A bar chart showing the question scores for sites within your trust. The colour of the chart corresponds with the legend above.">
            <a:extLst>
              <a:ext uri="{FF2B5EF4-FFF2-40B4-BE49-F238E27FC236}">
                <a16:creationId xmlns:a16="http://schemas.microsoft.com/office/drawing/2014/main" id="{873B71A4-3F76-4DCC-8D77-6A70537CBFFC}"/>
              </a:ext>
            </a:extLst>
          </p:cNvPr>
          <p:cNvGraphicFramePr/>
          <p:nvPr>
            <p:extLst>
              <p:ext uri="{D42A27DB-BD31-4B8C-83A1-F6EECF244321}">
                <p14:modId xmlns:p14="http://schemas.microsoft.com/office/powerpoint/2010/main" val="92751590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4e59d8b0f7ca25d_CalcTable" descr="Legend showing the name of each of the Trust sites referred to in the chart above.">
            <a:extLst>
              <a:ext uri="{FF2B5EF4-FFF2-40B4-BE49-F238E27FC236}">
                <a16:creationId xmlns:a16="http://schemas.microsoft.com/office/drawing/2014/main" id="{42F8C651-13D2-43DD-9650-848F5BF17EC7}"/>
              </a:ext>
            </a:extLst>
          </p:cNvPr>
          <p:cNvGraphicFramePr>
            <a:graphicFrameLocks noGrp="1"/>
          </p:cNvGraphicFramePr>
          <p:nvPr>
            <p:extLst>
              <p:ext uri="{D42A27DB-BD31-4B8C-83A1-F6EECF244321}">
                <p14:modId xmlns:p14="http://schemas.microsoft.com/office/powerpoint/2010/main" val="321027291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BERKSHIRE HOSPITAL (444)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4e59d8b0f7ca25d" hidden="1">
            <a:extLst>
              <a:ext uri="{FF2B5EF4-FFF2-40B4-BE49-F238E27FC236}">
                <a16:creationId xmlns:a16="http://schemas.microsoft.com/office/drawing/2014/main" id="{7C16F610-47C7-4CAD-B316-EEF48E671B8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3168758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2767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8515001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F5AFA72-9580-4E93-97F7-722598BF98DE}"/>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Q27. Were you able to discuss your condition or treatment with hospital staff without being overheard?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F118B95-CE90-48B9-A8A5-E1C51886F0A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48E213D-DB88-4007-8A97-2E6F3FEE0DBF}"/>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822a9156e1481b5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C952C92-A544-40DB-85C1-27B8350411C3}"/>
              </a:ext>
            </a:extLst>
          </p:cNvPr>
          <p:cNvGraphicFramePr/>
          <p:nvPr>
            <p:extLst>
              <p:ext uri="{D42A27DB-BD31-4B8C-83A1-F6EECF244321}">
                <p14:modId xmlns:p14="http://schemas.microsoft.com/office/powerpoint/2010/main" val="354565582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DEED7C4-93F5-4F62-8EAD-498B5233C4D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98B714D-CAF5-43BF-BADA-A86BA9051C9E}"/>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6477633bec01b54" descr="A bar chart showing the question scores for sites within your trust. The colour of the chart corresponds with the legend above.">
            <a:extLst>
              <a:ext uri="{FF2B5EF4-FFF2-40B4-BE49-F238E27FC236}">
                <a16:creationId xmlns:a16="http://schemas.microsoft.com/office/drawing/2014/main" id="{0D0F805B-FD36-4F9D-9FE4-A1CC3283B0EE}"/>
              </a:ext>
            </a:extLst>
          </p:cNvPr>
          <p:cNvGraphicFramePr/>
          <p:nvPr>
            <p:extLst>
              <p:ext uri="{D42A27DB-BD31-4B8C-83A1-F6EECF244321}">
                <p14:modId xmlns:p14="http://schemas.microsoft.com/office/powerpoint/2010/main" val="174143304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2aefb02d8cecdfeb_CalcTable" descr="Legend showing the name of each of the Trust sites referred to in the chart above.">
            <a:extLst>
              <a:ext uri="{FF2B5EF4-FFF2-40B4-BE49-F238E27FC236}">
                <a16:creationId xmlns:a16="http://schemas.microsoft.com/office/drawing/2014/main" id="{C35494F4-BA83-40A9-A9C0-392B4613F76A}"/>
              </a:ext>
            </a:extLst>
          </p:cNvPr>
          <p:cNvGraphicFramePr>
            <a:graphicFrameLocks noGrp="1"/>
          </p:cNvGraphicFramePr>
          <p:nvPr>
            <p:extLst>
              <p:ext uri="{D42A27DB-BD31-4B8C-83A1-F6EECF244321}">
                <p14:modId xmlns:p14="http://schemas.microsoft.com/office/powerpoint/2010/main" val="355391164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BERKSHIRE HOSPITAL (466)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Q28. Were you given enough privacy when being examined or treated?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6E0CEF4-0682-4A2B-AB11-F8882A1B28E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1E46E7D6-5F44-45A1-9BFD-FEEA9B7ACFB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11bbd963537743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59F6340-4EAB-4EDA-BB54-2DD16994B6B0}"/>
              </a:ext>
            </a:extLst>
          </p:cNvPr>
          <p:cNvGraphicFramePr/>
          <p:nvPr>
            <p:extLst>
              <p:ext uri="{D42A27DB-BD31-4B8C-83A1-F6EECF244321}">
                <p14:modId xmlns:p14="http://schemas.microsoft.com/office/powerpoint/2010/main" val="311412903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04836796-766F-49E4-A93B-07C381217BD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2741B3FF-7DF0-4510-8407-1F756597A8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2aefb02d8cecdfeb" hidden="1">
            <a:extLst>
              <a:ext uri="{FF2B5EF4-FFF2-40B4-BE49-F238E27FC236}">
                <a16:creationId xmlns:a16="http://schemas.microsoft.com/office/drawing/2014/main" id="{12FA9D44-0CB9-495D-8180-8E7987DC661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960706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59e43668e705a9d" descr="A bar chart showing the question scores for sites within your trust. The colour of the chart corresponds with the legend above.">
            <a:extLst>
              <a:ext uri="{FF2B5EF4-FFF2-40B4-BE49-F238E27FC236}">
                <a16:creationId xmlns:a16="http://schemas.microsoft.com/office/drawing/2014/main" id="{2454E892-54A4-4C3F-950B-14D88B9B337A}"/>
              </a:ext>
            </a:extLst>
          </p:cNvPr>
          <p:cNvGraphicFramePr/>
          <p:nvPr>
            <p:extLst>
              <p:ext uri="{D42A27DB-BD31-4B8C-83A1-F6EECF244321}">
                <p14:modId xmlns:p14="http://schemas.microsoft.com/office/powerpoint/2010/main" val="82030481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f0c7a2eabfbb79f_CalcTable" descr="Legend showing the name of each of the Trust sites referred to in the chart above.">
            <a:extLst>
              <a:ext uri="{FF2B5EF4-FFF2-40B4-BE49-F238E27FC236}">
                <a16:creationId xmlns:a16="http://schemas.microsoft.com/office/drawing/2014/main" id="{330E2522-69D0-4F5E-A51A-53D605482216}"/>
              </a:ext>
            </a:extLst>
          </p:cNvPr>
          <p:cNvGraphicFramePr>
            <a:graphicFrameLocks noGrp="1"/>
          </p:cNvGraphicFramePr>
          <p:nvPr>
            <p:extLst>
              <p:ext uri="{D42A27DB-BD31-4B8C-83A1-F6EECF244321}">
                <p14:modId xmlns:p14="http://schemas.microsoft.com/office/powerpoint/2010/main" val="80437103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BERKSHIRE HOSPITAL (524)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f0c7a2eabfbb79f" hidden="1">
            <a:extLst>
              <a:ext uri="{FF2B5EF4-FFF2-40B4-BE49-F238E27FC236}">
                <a16:creationId xmlns:a16="http://schemas.microsoft.com/office/drawing/2014/main" id="{C365E654-7D88-4B99-A00F-6DE5DF2F4A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9672164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7749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2222563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7F5518B-7B2B-45D6-A161-1D97E53E73E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Q29. Do you think the hospital staff did everything they could to help control your pain?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380A2D9-BD9A-4AB9-8B2D-D8B78C82E00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867CC56-CFA4-411A-A620-893D928EC2E6}"/>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f8ce6764d2aecc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3B15BE2-36A2-4B7C-B6DA-C2443D897931}"/>
              </a:ext>
            </a:extLst>
          </p:cNvPr>
          <p:cNvGraphicFramePr/>
          <p:nvPr>
            <p:extLst>
              <p:ext uri="{D42A27DB-BD31-4B8C-83A1-F6EECF244321}">
                <p14:modId xmlns:p14="http://schemas.microsoft.com/office/powerpoint/2010/main" val="254346770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715F8E4-4081-4341-B30C-B0B395DA5D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69C25C1-EDAC-47CB-9D81-13F8C46F95B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9e46fc8742045ce" descr="A bar chart showing the question scores for sites within your trust. The colour of the chart corresponds with the legend above.">
            <a:extLst>
              <a:ext uri="{FF2B5EF4-FFF2-40B4-BE49-F238E27FC236}">
                <a16:creationId xmlns:a16="http://schemas.microsoft.com/office/drawing/2014/main" id="{9901E8B8-26FF-4766-AEDE-3468B0BE432C}"/>
              </a:ext>
            </a:extLst>
          </p:cNvPr>
          <p:cNvGraphicFramePr/>
          <p:nvPr>
            <p:extLst>
              <p:ext uri="{D42A27DB-BD31-4B8C-83A1-F6EECF244321}">
                <p14:modId xmlns:p14="http://schemas.microsoft.com/office/powerpoint/2010/main" val="302077634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ca0cd85cab73d99_CalcTable" descr="Legend showing the name of each of the Trust sites referred to in the chart above.">
            <a:extLst>
              <a:ext uri="{FF2B5EF4-FFF2-40B4-BE49-F238E27FC236}">
                <a16:creationId xmlns:a16="http://schemas.microsoft.com/office/drawing/2014/main" id="{D2D53CC7-4972-4205-B8C6-8167D26D36E2}"/>
              </a:ext>
            </a:extLst>
          </p:cNvPr>
          <p:cNvGraphicFramePr>
            <a:graphicFrameLocks noGrp="1"/>
          </p:cNvGraphicFramePr>
          <p:nvPr>
            <p:extLst>
              <p:ext uri="{D42A27DB-BD31-4B8C-83A1-F6EECF244321}">
                <p14:modId xmlns:p14="http://schemas.microsoft.com/office/powerpoint/2010/main" val="127272775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BERKSHIRE HOSPITAL (439)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Q30. Were you able to get a member of staff to help you when you needed attention?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2659BE-B20E-47C5-8AA5-F4D9777A34C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BBF3A6-66FA-49A6-9CA8-E45AD5A89D1E}"/>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fbb41b8f57097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3B79592-F4F0-49EA-90E6-CD5C06DAC06C}"/>
              </a:ext>
            </a:extLst>
          </p:cNvPr>
          <p:cNvGraphicFramePr/>
          <p:nvPr>
            <p:extLst>
              <p:ext uri="{D42A27DB-BD31-4B8C-83A1-F6EECF244321}">
                <p14:modId xmlns:p14="http://schemas.microsoft.com/office/powerpoint/2010/main" val="251582795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357F70E-0EAD-462A-B055-9290FE09433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0F03196-4CC5-44A1-A804-0202826F7B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ca0cd85cab73d99" hidden="1">
            <a:extLst>
              <a:ext uri="{FF2B5EF4-FFF2-40B4-BE49-F238E27FC236}">
                <a16:creationId xmlns:a16="http://schemas.microsoft.com/office/drawing/2014/main" id="{EA4EE453-AD03-46D2-9348-81230E5FC5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0076746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b98d7e01e2a70b2" descr="A bar chart showing the question scores for sites within your trust. The colour of the chart corresponds with the legend above.">
            <a:extLst>
              <a:ext uri="{FF2B5EF4-FFF2-40B4-BE49-F238E27FC236}">
                <a16:creationId xmlns:a16="http://schemas.microsoft.com/office/drawing/2014/main" id="{A1AABC8A-4F3D-4AB3-BFB4-1AABBDD2A7A5}"/>
              </a:ext>
            </a:extLst>
          </p:cNvPr>
          <p:cNvGraphicFramePr/>
          <p:nvPr>
            <p:extLst>
              <p:ext uri="{D42A27DB-BD31-4B8C-83A1-F6EECF244321}">
                <p14:modId xmlns:p14="http://schemas.microsoft.com/office/powerpoint/2010/main" val="75534796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9379e2158cbfbd8_CalcTable" descr="Legend showing the name of each of the Trust sites referred to in the chart above.">
            <a:extLst>
              <a:ext uri="{FF2B5EF4-FFF2-40B4-BE49-F238E27FC236}">
                <a16:creationId xmlns:a16="http://schemas.microsoft.com/office/drawing/2014/main" id="{686047D8-2D5A-4765-99B0-CBF2EA7D14DF}"/>
              </a:ext>
            </a:extLst>
          </p:cNvPr>
          <p:cNvGraphicFramePr>
            <a:graphicFrameLocks noGrp="1"/>
          </p:cNvGraphicFramePr>
          <p:nvPr>
            <p:extLst>
              <p:ext uri="{D42A27DB-BD31-4B8C-83A1-F6EECF244321}">
                <p14:modId xmlns:p14="http://schemas.microsoft.com/office/powerpoint/2010/main" val="305248853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BERKSHIRE HOSPITAL (485)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9379e2158cbfbd8" hidden="1">
            <a:extLst>
              <a:ext uri="{FF2B5EF4-FFF2-40B4-BE49-F238E27FC236}">
                <a16:creationId xmlns:a16="http://schemas.microsoft.com/office/drawing/2014/main" id="{5BBA77A4-31BB-4EE3-8C7C-CB20B67296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9521712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871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3028833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B1444935-9D48-4807-86EA-2F53133CE4C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Q32. Beforehand, how well did hospital staff answer your questions about the operations or procedures?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57518516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3A57C94-DAEB-4C80-8653-FB7FB921C2E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319E3049-6FBA-4E87-AAC9-C1D0E6433B3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35bc15feb6487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0EE32A2-912D-4497-B67E-5E618AF3BE96}"/>
              </a:ext>
            </a:extLst>
          </p:cNvPr>
          <p:cNvGraphicFramePr/>
          <p:nvPr>
            <p:extLst>
              <p:ext uri="{D42A27DB-BD31-4B8C-83A1-F6EECF244321}">
                <p14:modId xmlns:p14="http://schemas.microsoft.com/office/powerpoint/2010/main" val="400214061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055778C4-C640-421C-89C0-EC644F777B3C}"/>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14E9D15-E963-4CE7-A718-C40601D0F3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0098ded27d0ff27c" descr="A bar chart showing the question scores for sites within your trust. The colour of the chart corresponds with the legend above.">
            <a:extLst>
              <a:ext uri="{FF2B5EF4-FFF2-40B4-BE49-F238E27FC236}">
                <a16:creationId xmlns:a16="http://schemas.microsoft.com/office/drawing/2014/main" id="{3C03BD08-8F0A-41F0-93AE-32775BC65176}"/>
              </a:ext>
            </a:extLst>
          </p:cNvPr>
          <p:cNvGraphicFramePr/>
          <p:nvPr>
            <p:extLst>
              <p:ext uri="{D42A27DB-BD31-4B8C-83A1-F6EECF244321}">
                <p14:modId xmlns:p14="http://schemas.microsoft.com/office/powerpoint/2010/main" val="297776796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a777d5ee66e7a2d_CalcTable" descr="Legend showing the name of each of the Trust sites referred to in the chart above.">
            <a:extLst>
              <a:ext uri="{FF2B5EF4-FFF2-40B4-BE49-F238E27FC236}">
                <a16:creationId xmlns:a16="http://schemas.microsoft.com/office/drawing/2014/main" id="{C1F3E330-5907-4DFE-87DA-2C5B576197FB}"/>
              </a:ext>
            </a:extLst>
          </p:cNvPr>
          <p:cNvGraphicFramePr>
            <a:graphicFrameLocks noGrp="1"/>
          </p:cNvGraphicFramePr>
          <p:nvPr>
            <p:extLst>
              <p:ext uri="{D42A27DB-BD31-4B8C-83A1-F6EECF244321}">
                <p14:modId xmlns:p14="http://schemas.microsoft.com/office/powerpoint/2010/main" val="62861723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BERKSHIRE HOSPITAL (273)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1" y="553477"/>
            <a:ext cx="31824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Operations and procedures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Q33. Beforehand, how well did hospital staff explain how you might feel after you had the operations or procedures?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4D21188-7FDE-441C-B626-7E49D4322422}"/>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E5E6A55-5C1C-41B7-B850-C19CA5550C9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2b476c7b24fdc5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4CF4689A-42BD-4953-8BFB-3F5C82CC9A1A}"/>
              </a:ext>
            </a:extLst>
          </p:cNvPr>
          <p:cNvGraphicFramePr/>
          <p:nvPr>
            <p:extLst>
              <p:ext uri="{D42A27DB-BD31-4B8C-83A1-F6EECF244321}">
                <p14:modId xmlns:p14="http://schemas.microsoft.com/office/powerpoint/2010/main" val="347471056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72A89BD-22E8-43E7-A88A-D94FEE29B56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3FC598EB-0E2B-41F2-BC04-45A2ED56C27D}"/>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a777d5ee66e7a2d" hidden="1">
            <a:extLst>
              <a:ext uri="{FF2B5EF4-FFF2-40B4-BE49-F238E27FC236}">
                <a16:creationId xmlns:a16="http://schemas.microsoft.com/office/drawing/2014/main" id="{D9CFFFC6-56AA-4C9F-9537-8E5BDA23E6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6008483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7b516eb892a2785c" descr="A bar chart showing the question scores for sites within your trust. The colour of the chart corresponds with the legend above.">
            <a:extLst>
              <a:ext uri="{FF2B5EF4-FFF2-40B4-BE49-F238E27FC236}">
                <a16:creationId xmlns:a16="http://schemas.microsoft.com/office/drawing/2014/main" id="{64536AD6-5F54-4F8B-9097-D18AA79219FE}"/>
              </a:ext>
            </a:extLst>
          </p:cNvPr>
          <p:cNvGraphicFramePr/>
          <p:nvPr>
            <p:extLst>
              <p:ext uri="{D42A27DB-BD31-4B8C-83A1-F6EECF244321}">
                <p14:modId xmlns:p14="http://schemas.microsoft.com/office/powerpoint/2010/main" val="152094047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08fdebb16aa77c1_CalcTable" descr="Legend showing the name of each of the Trust sites referred to in the chart above.">
            <a:extLst>
              <a:ext uri="{FF2B5EF4-FFF2-40B4-BE49-F238E27FC236}">
                <a16:creationId xmlns:a16="http://schemas.microsoft.com/office/drawing/2014/main" id="{1291598D-CF08-481C-808D-BB7E1F723DD2}"/>
              </a:ext>
            </a:extLst>
          </p:cNvPr>
          <p:cNvGraphicFramePr>
            <a:graphicFrameLocks noGrp="1"/>
          </p:cNvGraphicFramePr>
          <p:nvPr>
            <p:extLst>
              <p:ext uri="{D42A27DB-BD31-4B8C-83A1-F6EECF244321}">
                <p14:modId xmlns:p14="http://schemas.microsoft.com/office/powerpoint/2010/main" val="250782946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BERKSHIRE HOSPITAL (291)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08fdebb16aa77c1" hidden="1">
            <a:extLst>
              <a:ext uri="{FF2B5EF4-FFF2-40B4-BE49-F238E27FC236}">
                <a16:creationId xmlns:a16="http://schemas.microsoft.com/office/drawing/2014/main" id="{331D2821-8073-4E2A-BCF7-7A8D3337E7D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9045287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489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3796062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29819BF0-219C-4CDE-8A2B-6AEC8FEFC0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Q34. After the operations or procedures, how well did hospital staff explain how the operation or procedure had gone?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21B0697-2983-4133-A4AA-9A56433A10D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11CC04D7-1963-40E2-861E-AC3D6E52F76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d6dd09c9c34992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D558CF9-2225-4802-8F93-F925BE70CB9D}"/>
              </a:ext>
            </a:extLst>
          </p:cNvPr>
          <p:cNvGraphicFramePr/>
          <p:nvPr>
            <p:extLst>
              <p:ext uri="{D42A27DB-BD31-4B8C-83A1-F6EECF244321}">
                <p14:modId xmlns:p14="http://schemas.microsoft.com/office/powerpoint/2010/main" val="23676910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26FAD13-9D55-4EF1-B614-B275D5D53F5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6D4B520-5D3C-491A-A585-EF2E5ECF2B5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74ad3f3734c7237" descr="A bar chart showing the question scores for sites within your trust. The colour of the chart corresponds with the legend above.">
            <a:extLst>
              <a:ext uri="{FF2B5EF4-FFF2-40B4-BE49-F238E27FC236}">
                <a16:creationId xmlns:a16="http://schemas.microsoft.com/office/drawing/2014/main" id="{93537913-6ABB-4736-B065-245363B93143}"/>
              </a:ext>
            </a:extLst>
          </p:cNvPr>
          <p:cNvGraphicFramePr/>
          <p:nvPr>
            <p:extLst>
              <p:ext uri="{D42A27DB-BD31-4B8C-83A1-F6EECF244321}">
                <p14:modId xmlns:p14="http://schemas.microsoft.com/office/powerpoint/2010/main" val="136809983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d27d9a4dabdf9a2_CalcTable" descr="Legend showing the name of each of the Trust sites referred to in the chart above.">
            <a:extLst>
              <a:ext uri="{FF2B5EF4-FFF2-40B4-BE49-F238E27FC236}">
                <a16:creationId xmlns:a16="http://schemas.microsoft.com/office/drawing/2014/main" id="{4437135D-B924-4AD7-9983-31C6EEA13F43}"/>
              </a:ext>
            </a:extLst>
          </p:cNvPr>
          <p:cNvGraphicFramePr>
            <a:graphicFrameLocks noGrp="1"/>
          </p:cNvGraphicFramePr>
          <p:nvPr>
            <p:extLst>
              <p:ext uri="{D42A27DB-BD31-4B8C-83A1-F6EECF244321}">
                <p14:modId xmlns:p14="http://schemas.microsoft.com/office/powerpoint/2010/main" val="319663273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BERKSHIRE HOSPITAL (297)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Q35. To what extent did staff involve you in decisions about you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DEFA4B9-DD35-4277-B882-32CD752783D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D14C3CCE-29E3-40AF-816D-39480EEACC1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9d429daef971866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9E260BD-038C-466E-827C-0F6243D8613D}"/>
              </a:ext>
            </a:extLst>
          </p:cNvPr>
          <p:cNvGraphicFramePr/>
          <p:nvPr>
            <p:extLst>
              <p:ext uri="{D42A27DB-BD31-4B8C-83A1-F6EECF244321}">
                <p14:modId xmlns:p14="http://schemas.microsoft.com/office/powerpoint/2010/main" val="99734212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EAB5DC85-7553-44E3-BD73-44857D446AC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29C3394-9508-441E-AA35-40F1CC5413E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d27d9a4dabdf9a2" hidden="1">
            <a:extLst>
              <a:ext uri="{FF2B5EF4-FFF2-40B4-BE49-F238E27FC236}">
                <a16:creationId xmlns:a16="http://schemas.microsoft.com/office/drawing/2014/main" id="{C780ED21-CBEC-46F6-8C4A-87CDC393018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5360756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f154d935dc81664" descr="A bar chart showing the question scores for sites within your trust. The colour of the chart corresponds with the legend above.">
            <a:extLst>
              <a:ext uri="{FF2B5EF4-FFF2-40B4-BE49-F238E27FC236}">
                <a16:creationId xmlns:a16="http://schemas.microsoft.com/office/drawing/2014/main" id="{30DD3E72-E506-4358-9E7A-0376CA06B585}"/>
              </a:ext>
            </a:extLst>
          </p:cNvPr>
          <p:cNvGraphicFramePr/>
          <p:nvPr>
            <p:extLst>
              <p:ext uri="{D42A27DB-BD31-4B8C-83A1-F6EECF244321}">
                <p14:modId xmlns:p14="http://schemas.microsoft.com/office/powerpoint/2010/main" val="308164047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0b7c1c2a7280acd_CalcTable" descr="Legend showing the name of each of the Trust sites referred to in the chart above.">
            <a:extLst>
              <a:ext uri="{FF2B5EF4-FFF2-40B4-BE49-F238E27FC236}">
                <a16:creationId xmlns:a16="http://schemas.microsoft.com/office/drawing/2014/main" id="{B135D53F-4509-4F55-8B26-8F9DDB473CB7}"/>
              </a:ext>
            </a:extLst>
          </p:cNvPr>
          <p:cNvGraphicFramePr>
            <a:graphicFrameLocks noGrp="1"/>
          </p:cNvGraphicFramePr>
          <p:nvPr>
            <p:extLst>
              <p:ext uri="{D42A27DB-BD31-4B8C-83A1-F6EECF244321}">
                <p14:modId xmlns:p14="http://schemas.microsoft.com/office/powerpoint/2010/main" val="271485347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BERKSHIRE HOSPITAL (526)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0b7c1c2a7280acd" hidden="1">
            <a:extLst>
              <a:ext uri="{FF2B5EF4-FFF2-40B4-BE49-F238E27FC236}">
                <a16:creationId xmlns:a16="http://schemas.microsoft.com/office/drawing/2014/main" id="{C84D1179-436A-4016-8B51-083AC03A6B3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2217657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469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4910686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60DCB2A6-1777-4ED0-80F9-4B4A896F19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Q36. To what extent did hospital staff take your family or home situation into account when planning for you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331006080"/>
              </p:ext>
            </p:extLst>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7" name="Title 6">
            <a:extLst>
              <a:ext uri="{FF2B5EF4-FFF2-40B4-BE49-F238E27FC236}">
                <a16:creationId xmlns:a16="http://schemas.microsoft.com/office/drawing/2014/main" id="{84734436-2F29-424B-A079-548C787D4159}"/>
              </a:ext>
            </a:extLst>
          </p:cNvPr>
          <p:cNvSpPr txBox="1">
            <a:spLocks/>
          </p:cNvSpPr>
          <p:nvPr/>
        </p:nvSpPr>
        <p:spPr>
          <a:xfrm>
            <a:off x="456053"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8" name="Rectangle 57">
            <a:extLst>
              <a:ext uri="{FF2B5EF4-FFF2-40B4-BE49-F238E27FC236}">
                <a16:creationId xmlns:a16="http://schemas.microsoft.com/office/drawing/2014/main" id="{870C28E3-9219-4407-8383-108CC5984E47}"/>
              </a:ext>
            </a:extLst>
          </p:cNvPr>
          <p:cNvSpPr/>
          <p:nvPr/>
        </p:nvSpPr>
        <p:spPr>
          <a:xfrm>
            <a:off x="369530"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59" name="D_4593f1506eb9108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3BAE78-C815-48D1-8F55-0CBAABF319BA}"/>
              </a:ext>
            </a:extLst>
          </p:cNvPr>
          <p:cNvGraphicFramePr/>
          <p:nvPr>
            <p:extLst>
              <p:ext uri="{D42A27DB-BD31-4B8C-83A1-F6EECF244321}">
                <p14:modId xmlns:p14="http://schemas.microsoft.com/office/powerpoint/2010/main" val="3043329983"/>
              </p:ext>
            </p:extLst>
          </p:nvPr>
        </p:nvGraphicFramePr>
        <p:xfrm>
          <a:off x="311947" y="29648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0" name="Title 6">
            <a:extLst>
              <a:ext uri="{FF2B5EF4-FFF2-40B4-BE49-F238E27FC236}">
                <a16:creationId xmlns:a16="http://schemas.microsoft.com/office/drawing/2014/main" id="{4ABFFB10-963C-460D-9651-5D2D61E01FCB}"/>
              </a:ext>
            </a:extLst>
          </p:cNvPr>
          <p:cNvSpPr txBox="1">
            <a:spLocks/>
          </p:cNvSpPr>
          <p:nvPr/>
        </p:nvSpPr>
        <p:spPr>
          <a:xfrm>
            <a:off x="457938"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1" name="Rectangle 60">
            <a:extLst>
              <a:ext uri="{FF2B5EF4-FFF2-40B4-BE49-F238E27FC236}">
                <a16:creationId xmlns:a16="http://schemas.microsoft.com/office/drawing/2014/main" id="{F1574434-CAF9-490A-8E9F-38B782E0C3FC}"/>
              </a:ext>
            </a:extLst>
          </p:cNvPr>
          <p:cNvSpPr/>
          <p:nvPr/>
        </p:nvSpPr>
        <p:spPr>
          <a:xfrm>
            <a:off x="353900"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55ba318b50f7c84" descr="A bar chart showing the question scores for sites within your trust. The colour of the chart corresponds with the legend above.">
            <a:extLst>
              <a:ext uri="{FF2B5EF4-FFF2-40B4-BE49-F238E27FC236}">
                <a16:creationId xmlns:a16="http://schemas.microsoft.com/office/drawing/2014/main" id="{3B511725-FC78-4127-8797-522FCA596286}"/>
              </a:ext>
            </a:extLst>
          </p:cNvPr>
          <p:cNvGraphicFramePr/>
          <p:nvPr>
            <p:extLst>
              <p:ext uri="{D42A27DB-BD31-4B8C-83A1-F6EECF244321}">
                <p14:modId xmlns:p14="http://schemas.microsoft.com/office/powerpoint/2010/main" val="76541078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8ce4695c9963aae_CalcTable" descr="Legend showing the name of each of the Trust sites referred to in the chart above.">
            <a:extLst>
              <a:ext uri="{FF2B5EF4-FFF2-40B4-BE49-F238E27FC236}">
                <a16:creationId xmlns:a16="http://schemas.microsoft.com/office/drawing/2014/main" id="{8E6B2590-6EC9-45D1-867E-FBF8D71FF7E1}"/>
              </a:ext>
            </a:extLst>
          </p:cNvPr>
          <p:cNvGraphicFramePr>
            <a:graphicFrameLocks noGrp="1"/>
          </p:cNvGraphicFramePr>
          <p:nvPr>
            <p:extLst>
              <p:ext uri="{D42A27DB-BD31-4B8C-83A1-F6EECF244321}">
                <p14:modId xmlns:p14="http://schemas.microsoft.com/office/powerpoint/2010/main" val="338772487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BERKSHIRE HOSPITAL (431)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Q37. Did hospital staff discuss with you whether you would need any additional equipment in your home, or any changes to your home, after leaving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954384711"/>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4" name="Title 6">
            <a:extLst>
              <a:ext uri="{FF2B5EF4-FFF2-40B4-BE49-F238E27FC236}">
                <a16:creationId xmlns:a16="http://schemas.microsoft.com/office/drawing/2014/main" id="{CFF4D3CF-47F9-4C9A-8080-A011C8DC0CBC}"/>
              </a:ext>
            </a:extLst>
          </p:cNvPr>
          <p:cNvSpPr txBox="1">
            <a:spLocks/>
          </p:cNvSpPr>
          <p:nvPr/>
        </p:nvSpPr>
        <p:spPr>
          <a:xfrm>
            <a:off x="6499226"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5" name="Rectangle 64">
            <a:extLst>
              <a:ext uri="{FF2B5EF4-FFF2-40B4-BE49-F238E27FC236}">
                <a16:creationId xmlns:a16="http://schemas.microsoft.com/office/drawing/2014/main" id="{8D504003-0478-459E-94CE-3A056D6B18E6}"/>
              </a:ext>
            </a:extLst>
          </p:cNvPr>
          <p:cNvSpPr/>
          <p:nvPr/>
        </p:nvSpPr>
        <p:spPr>
          <a:xfrm>
            <a:off x="6412703"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6" name="D_200ff76a9f79101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50E761-BAC2-4ACD-81D8-323FBE518C17}"/>
              </a:ext>
            </a:extLst>
          </p:cNvPr>
          <p:cNvGraphicFramePr/>
          <p:nvPr>
            <p:extLst>
              <p:ext uri="{D42A27DB-BD31-4B8C-83A1-F6EECF244321}">
                <p14:modId xmlns:p14="http://schemas.microsoft.com/office/powerpoint/2010/main" val="3508096835"/>
              </p:ext>
            </p:extLst>
          </p:nvPr>
        </p:nvGraphicFramePr>
        <p:xfrm>
          <a:off x="6355120" y="29648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7" name="Title 6">
            <a:extLst>
              <a:ext uri="{FF2B5EF4-FFF2-40B4-BE49-F238E27FC236}">
                <a16:creationId xmlns:a16="http://schemas.microsoft.com/office/drawing/2014/main" id="{2B546311-DFE8-4882-9ACB-2E2161D0501F}"/>
              </a:ext>
            </a:extLst>
          </p:cNvPr>
          <p:cNvSpPr txBox="1">
            <a:spLocks/>
          </p:cNvSpPr>
          <p:nvPr/>
        </p:nvSpPr>
        <p:spPr>
          <a:xfrm>
            <a:off x="6501111"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8" name="Rectangle 67">
            <a:extLst>
              <a:ext uri="{FF2B5EF4-FFF2-40B4-BE49-F238E27FC236}">
                <a16:creationId xmlns:a16="http://schemas.microsoft.com/office/drawing/2014/main" id="{4BA3D514-7FB2-47E3-B333-565BDC540475}"/>
              </a:ext>
            </a:extLst>
          </p:cNvPr>
          <p:cNvSpPr/>
          <p:nvPr/>
        </p:nvSpPr>
        <p:spPr>
          <a:xfrm>
            <a:off x="6397073"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8ce4695c9963aae" hidden="1">
            <a:extLst>
              <a:ext uri="{FF2B5EF4-FFF2-40B4-BE49-F238E27FC236}">
                <a16:creationId xmlns:a16="http://schemas.microsoft.com/office/drawing/2014/main" id="{B70660D1-ED41-4265-96EB-A9DB6397D7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5798676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1ccf92e7b0bd016" descr="A bar chart showing the question scores for sites within your trust. The colour of the chart corresponds with the legend above.">
            <a:extLst>
              <a:ext uri="{FF2B5EF4-FFF2-40B4-BE49-F238E27FC236}">
                <a16:creationId xmlns:a16="http://schemas.microsoft.com/office/drawing/2014/main" id="{434F8E86-92FD-4D74-A4EC-9F6F62ACC6C1}"/>
              </a:ext>
            </a:extLst>
          </p:cNvPr>
          <p:cNvGraphicFramePr/>
          <p:nvPr>
            <p:extLst>
              <p:ext uri="{D42A27DB-BD31-4B8C-83A1-F6EECF244321}">
                <p14:modId xmlns:p14="http://schemas.microsoft.com/office/powerpoint/2010/main" val="383726997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e6ee8b385be3590_CalcTable" descr="Legend showing the name of each of the Trust sites referred to in the chart above.">
            <a:extLst>
              <a:ext uri="{FF2B5EF4-FFF2-40B4-BE49-F238E27FC236}">
                <a16:creationId xmlns:a16="http://schemas.microsoft.com/office/drawing/2014/main" id="{ABB90895-BC01-4E68-8A1C-A439E2C0456E}"/>
              </a:ext>
            </a:extLst>
          </p:cNvPr>
          <p:cNvGraphicFramePr>
            <a:graphicFrameLocks noGrp="1"/>
          </p:cNvGraphicFramePr>
          <p:nvPr>
            <p:extLst>
              <p:ext uri="{D42A27DB-BD31-4B8C-83A1-F6EECF244321}">
                <p14:modId xmlns:p14="http://schemas.microsoft.com/office/powerpoint/2010/main" val="149338466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BERKSHIRE HOSPITAL (200)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e6ee8b385be3590" hidden="1">
            <a:extLst>
              <a:ext uri="{FF2B5EF4-FFF2-40B4-BE49-F238E27FC236}">
                <a16:creationId xmlns:a16="http://schemas.microsoft.com/office/drawing/2014/main" id="{CFF7BD86-CE8C-44CF-855C-EEC28C2110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0457037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510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0314212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432F3247-7F9B-4826-AB9F-39AFE6D545B0}"/>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Q38. Were you given enough notice about when you were going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B8B6F97-2CDB-45AB-908A-B1B8FA57813C}"/>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C0A6AF6-44F6-4125-9448-58FB17CD575B}"/>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89e4830ab8a256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A625B1A-E872-47B2-97F4-77F1E35C9727}"/>
              </a:ext>
            </a:extLst>
          </p:cNvPr>
          <p:cNvGraphicFramePr/>
          <p:nvPr>
            <p:extLst>
              <p:ext uri="{D42A27DB-BD31-4B8C-83A1-F6EECF244321}">
                <p14:modId xmlns:p14="http://schemas.microsoft.com/office/powerpoint/2010/main" val="98249886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F427EA2D-3B95-4CF1-86FB-D0981011DFE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3C9ED0D-9E02-40B2-883E-9C14B040870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fbc1eefd3f56fe6e" descr="A bar chart showing the question scores for sites within your trust. The colour of the chart corresponds with the legend above.">
            <a:extLst>
              <a:ext uri="{FF2B5EF4-FFF2-40B4-BE49-F238E27FC236}">
                <a16:creationId xmlns:a16="http://schemas.microsoft.com/office/drawing/2014/main" id="{B051853E-F656-4DF9-A713-1D0F4425A450}"/>
              </a:ext>
            </a:extLst>
          </p:cNvPr>
          <p:cNvGraphicFramePr/>
          <p:nvPr>
            <p:extLst>
              <p:ext uri="{D42A27DB-BD31-4B8C-83A1-F6EECF244321}">
                <p14:modId xmlns:p14="http://schemas.microsoft.com/office/powerpoint/2010/main" val="385871753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87efeccf496b1eb1_CalcTable" descr="Legend showing the name of each of the Trust sites referred to in the chart above.">
            <a:extLst>
              <a:ext uri="{FF2B5EF4-FFF2-40B4-BE49-F238E27FC236}">
                <a16:creationId xmlns:a16="http://schemas.microsoft.com/office/drawing/2014/main" id="{B88ADE3D-A8BC-4AA1-86A6-E09BA7028F2B}"/>
              </a:ext>
            </a:extLst>
          </p:cNvPr>
          <p:cNvGraphicFramePr>
            <a:graphicFrameLocks noGrp="1"/>
          </p:cNvGraphicFramePr>
          <p:nvPr>
            <p:extLst>
              <p:ext uri="{D42A27DB-BD31-4B8C-83A1-F6EECF244321}">
                <p14:modId xmlns:p14="http://schemas.microsoft.com/office/powerpoint/2010/main" val="331208848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BERKSHIRE HOSPITAL (534)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Q39. Before you left hospital, were you given any information about what you should or should not do after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5BA2A96-999F-4D51-BF86-647AE6D1015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F628B3AF-ABA1-445C-B4BC-727BC3F8136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ae70b9be2771de3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280004-160A-41CD-BDB2-ECA29975DDA4}"/>
              </a:ext>
            </a:extLst>
          </p:cNvPr>
          <p:cNvGraphicFramePr/>
          <p:nvPr>
            <p:extLst>
              <p:ext uri="{D42A27DB-BD31-4B8C-83A1-F6EECF244321}">
                <p14:modId xmlns:p14="http://schemas.microsoft.com/office/powerpoint/2010/main" val="380254079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B9B9AA-5F13-43CF-9170-4453EC1BAA0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E8D033B-B230-4AC3-B01F-037D326FC713}"/>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87efeccf496b1eb1" hidden="1">
            <a:extLst>
              <a:ext uri="{FF2B5EF4-FFF2-40B4-BE49-F238E27FC236}">
                <a16:creationId xmlns:a16="http://schemas.microsoft.com/office/drawing/2014/main" id="{31667083-4A3E-4977-BCB4-4AA6271811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6561407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676fbb2b9b50de33" descr="A bar chart showing the question scores for sites within your trust. The colour of the chart corresponds with the legend above.">
            <a:extLst>
              <a:ext uri="{FF2B5EF4-FFF2-40B4-BE49-F238E27FC236}">
                <a16:creationId xmlns:a16="http://schemas.microsoft.com/office/drawing/2014/main" id="{4D24C1A6-E8D9-4419-B8D3-6470B040CD56}"/>
              </a:ext>
            </a:extLst>
          </p:cNvPr>
          <p:cNvGraphicFramePr/>
          <p:nvPr>
            <p:extLst>
              <p:ext uri="{D42A27DB-BD31-4B8C-83A1-F6EECF244321}">
                <p14:modId xmlns:p14="http://schemas.microsoft.com/office/powerpoint/2010/main" val="400957182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e192a1a5ace8a07a_CalcTable" descr="Legend showing the name of each of the Trust sites referred to in the chart above.">
            <a:extLst>
              <a:ext uri="{FF2B5EF4-FFF2-40B4-BE49-F238E27FC236}">
                <a16:creationId xmlns:a16="http://schemas.microsoft.com/office/drawing/2014/main" id="{6CA04CA7-87D2-4B75-A52B-14A23A60C3C3}"/>
              </a:ext>
            </a:extLst>
          </p:cNvPr>
          <p:cNvGraphicFramePr>
            <a:graphicFrameLocks noGrp="1"/>
          </p:cNvGraphicFramePr>
          <p:nvPr>
            <p:extLst>
              <p:ext uri="{D42A27DB-BD31-4B8C-83A1-F6EECF244321}">
                <p14:modId xmlns:p14="http://schemas.microsoft.com/office/powerpoint/2010/main" val="98625833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BERKSHIRE HOSPITAL (507)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e192a1a5ace8a07a" hidden="1">
            <a:extLst>
              <a:ext uri="{FF2B5EF4-FFF2-40B4-BE49-F238E27FC236}">
                <a16:creationId xmlns:a16="http://schemas.microsoft.com/office/drawing/2014/main" id="{AD2704FE-3800-4D1F-8542-9EA2F89C2F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691086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5054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4817449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BE50F916-B232-4922-90ED-EAE6D9F2927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Q40. To what extent did you understand the information you were given about what you should or should not do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47719712-080F-4A2B-AD65-1C12B16E5F80}"/>
              </a:ext>
            </a:extLst>
          </p:cNvPr>
          <p:cNvSpPr txBox="1">
            <a:spLocks/>
          </p:cNvSpPr>
          <p:nvPr/>
        </p:nvSpPr>
        <p:spPr>
          <a:xfrm>
            <a:off x="456053"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8B437E1-22A8-4E15-9542-61BF691D59E7}"/>
              </a:ext>
            </a:extLst>
          </p:cNvPr>
          <p:cNvSpPr/>
          <p:nvPr/>
        </p:nvSpPr>
        <p:spPr>
          <a:xfrm>
            <a:off x="369530"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cf934b3f11012e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537FAD6-30D3-4D73-A686-82E6625858BA}"/>
              </a:ext>
            </a:extLst>
          </p:cNvPr>
          <p:cNvGraphicFramePr/>
          <p:nvPr>
            <p:extLst>
              <p:ext uri="{D42A27DB-BD31-4B8C-83A1-F6EECF244321}">
                <p14:modId xmlns:p14="http://schemas.microsoft.com/office/powerpoint/2010/main" val="115035159"/>
              </p:ext>
            </p:extLst>
          </p:nvPr>
        </p:nvGraphicFramePr>
        <p:xfrm>
          <a:off x="311947" y="2892283"/>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62340D9B-7ACE-4F90-9D70-AD8A3C75896C}"/>
              </a:ext>
            </a:extLst>
          </p:cNvPr>
          <p:cNvSpPr txBox="1">
            <a:spLocks/>
          </p:cNvSpPr>
          <p:nvPr/>
        </p:nvSpPr>
        <p:spPr>
          <a:xfrm>
            <a:off x="457938"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2A2E339-08DA-4261-800D-5067262E3F9A}"/>
              </a:ext>
            </a:extLst>
          </p:cNvPr>
          <p:cNvSpPr/>
          <p:nvPr/>
        </p:nvSpPr>
        <p:spPr>
          <a:xfrm>
            <a:off x="353900"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70a08c2faceebfe" descr="A bar chart showing the question scores for sites within your trust. The colour of the chart corresponds with the legend above.">
            <a:extLst>
              <a:ext uri="{FF2B5EF4-FFF2-40B4-BE49-F238E27FC236}">
                <a16:creationId xmlns:a16="http://schemas.microsoft.com/office/drawing/2014/main" id="{EDEA4915-BD8C-4F38-9D69-00ECF58678F5}"/>
              </a:ext>
            </a:extLst>
          </p:cNvPr>
          <p:cNvGraphicFramePr/>
          <p:nvPr>
            <p:extLst>
              <p:ext uri="{D42A27DB-BD31-4B8C-83A1-F6EECF244321}">
                <p14:modId xmlns:p14="http://schemas.microsoft.com/office/powerpoint/2010/main" val="234218674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0121e9eeba9584fb_CalcTable" descr="Legend showing the name of each of the Trust sites referred to in the chart above.">
            <a:extLst>
              <a:ext uri="{FF2B5EF4-FFF2-40B4-BE49-F238E27FC236}">
                <a16:creationId xmlns:a16="http://schemas.microsoft.com/office/drawing/2014/main" id="{C299089E-EBFA-4301-9868-965F5F1109C1}"/>
              </a:ext>
            </a:extLst>
          </p:cNvPr>
          <p:cNvGraphicFramePr>
            <a:graphicFrameLocks noGrp="1"/>
          </p:cNvGraphicFramePr>
          <p:nvPr>
            <p:extLst>
              <p:ext uri="{D42A27DB-BD31-4B8C-83A1-F6EECF244321}">
                <p14:modId xmlns:p14="http://schemas.microsoft.com/office/powerpoint/2010/main" val="325416555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BERKSHIRE HOSPITAL (405)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Q41. Thinking about any medicine you were to take at home, were you given any of the following?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8E687F5D-7D16-4FCD-9D61-0A89076EFF58}"/>
              </a:ext>
            </a:extLst>
          </p:cNvPr>
          <p:cNvSpPr txBox="1">
            <a:spLocks/>
          </p:cNvSpPr>
          <p:nvPr/>
        </p:nvSpPr>
        <p:spPr>
          <a:xfrm>
            <a:off x="6499226"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5AFE10C-9399-4081-BF67-BBCA86256107}"/>
              </a:ext>
            </a:extLst>
          </p:cNvPr>
          <p:cNvSpPr/>
          <p:nvPr/>
        </p:nvSpPr>
        <p:spPr>
          <a:xfrm>
            <a:off x="6412703"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10608ffae9a047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71DA732-0457-4B16-B0E3-8C904F5937E7}"/>
              </a:ext>
            </a:extLst>
          </p:cNvPr>
          <p:cNvGraphicFramePr/>
          <p:nvPr>
            <p:extLst>
              <p:ext uri="{D42A27DB-BD31-4B8C-83A1-F6EECF244321}">
                <p14:modId xmlns:p14="http://schemas.microsoft.com/office/powerpoint/2010/main" val="1388440885"/>
              </p:ext>
            </p:extLst>
          </p:nvPr>
        </p:nvGraphicFramePr>
        <p:xfrm>
          <a:off x="6355120" y="2892283"/>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3B47ED6-C458-470D-89F1-ABEFECEAF86A}"/>
              </a:ext>
            </a:extLst>
          </p:cNvPr>
          <p:cNvSpPr txBox="1">
            <a:spLocks/>
          </p:cNvSpPr>
          <p:nvPr/>
        </p:nvSpPr>
        <p:spPr>
          <a:xfrm>
            <a:off x="6501111"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B20945CE-18FC-4F28-A25D-713D8DE0FE56}"/>
              </a:ext>
            </a:extLst>
          </p:cNvPr>
          <p:cNvSpPr/>
          <p:nvPr/>
        </p:nvSpPr>
        <p:spPr>
          <a:xfrm>
            <a:off x="6397073"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0121e9eeba9584fb" hidden="1">
            <a:extLst>
              <a:ext uri="{FF2B5EF4-FFF2-40B4-BE49-F238E27FC236}">
                <a16:creationId xmlns:a16="http://schemas.microsoft.com/office/drawing/2014/main" id="{6181771E-7623-4207-8A73-480EB9C47DD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7384862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4ac3541bb478479" descr="A bar chart showing the question scores for sites within your trust. The colour of the chart corresponds with the legend above.">
            <a:extLst>
              <a:ext uri="{FF2B5EF4-FFF2-40B4-BE49-F238E27FC236}">
                <a16:creationId xmlns:a16="http://schemas.microsoft.com/office/drawing/2014/main" id="{E0281E37-327A-4382-BC30-797646C26C79}"/>
              </a:ext>
            </a:extLst>
          </p:cNvPr>
          <p:cNvGraphicFramePr/>
          <p:nvPr>
            <p:extLst>
              <p:ext uri="{D42A27DB-BD31-4B8C-83A1-F6EECF244321}">
                <p14:modId xmlns:p14="http://schemas.microsoft.com/office/powerpoint/2010/main" val="396415488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24190d4bfd3226ba_CalcTable" descr="Legend showing the name of each of the Trust sites referred to in the chart above.">
            <a:extLst>
              <a:ext uri="{FF2B5EF4-FFF2-40B4-BE49-F238E27FC236}">
                <a16:creationId xmlns:a16="http://schemas.microsoft.com/office/drawing/2014/main" id="{4867A7CE-3514-4732-8EB6-EF00D9740CFD}"/>
              </a:ext>
            </a:extLst>
          </p:cNvPr>
          <p:cNvGraphicFramePr>
            <a:graphicFrameLocks noGrp="1"/>
          </p:cNvGraphicFramePr>
          <p:nvPr>
            <p:extLst>
              <p:ext uri="{D42A27DB-BD31-4B8C-83A1-F6EECF244321}">
                <p14:modId xmlns:p14="http://schemas.microsoft.com/office/powerpoint/2010/main" val="106312001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BERKSHIRE HOSPITAL (404)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24190d4bfd3226ba" hidden="1">
            <a:extLst>
              <a:ext uri="{FF2B5EF4-FFF2-40B4-BE49-F238E27FC236}">
                <a16:creationId xmlns:a16="http://schemas.microsoft.com/office/drawing/2014/main" id="{AE5E440E-154D-4A8B-A94B-69BCE0F6E4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3128151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42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4628653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9E9512A4-4A82-4A03-8799-62633F7C19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Q42. Before you left hospital, did you know what would happen next with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A5A3B7D-9CE4-455C-9F6E-D1E45C09747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0793F3ED-D149-4CA1-A41C-D3DC9BB0FD8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35d90667cde89c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BFE8A08-993F-4733-86DC-522862CC9AB4}"/>
              </a:ext>
            </a:extLst>
          </p:cNvPr>
          <p:cNvGraphicFramePr/>
          <p:nvPr>
            <p:extLst>
              <p:ext uri="{D42A27DB-BD31-4B8C-83A1-F6EECF244321}">
                <p14:modId xmlns:p14="http://schemas.microsoft.com/office/powerpoint/2010/main" val="237296280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0F4D3AC-3EE5-4691-9F8B-590014F0D6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60B38DF-A673-4A6A-837A-7D807590E5EA}"/>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aabfc8bdf2509cc" descr="A bar chart showing the question scores for sites within your trust. The colour of the chart corresponds with the legend above.">
            <a:extLst>
              <a:ext uri="{FF2B5EF4-FFF2-40B4-BE49-F238E27FC236}">
                <a16:creationId xmlns:a16="http://schemas.microsoft.com/office/drawing/2014/main" id="{5B570AB7-884B-43F9-B28E-4CD01702DDC2}"/>
              </a:ext>
            </a:extLst>
          </p:cNvPr>
          <p:cNvGraphicFramePr/>
          <p:nvPr>
            <p:extLst>
              <p:ext uri="{D42A27DB-BD31-4B8C-83A1-F6EECF244321}">
                <p14:modId xmlns:p14="http://schemas.microsoft.com/office/powerpoint/2010/main" val="367288823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151fc7133577758_CalcTable" descr="A bar chart showing the question scores for sites within your trust. The colour of the chart corresponds with the legend above.">
            <a:extLst>
              <a:ext uri="{FF2B5EF4-FFF2-40B4-BE49-F238E27FC236}">
                <a16:creationId xmlns:a16="http://schemas.microsoft.com/office/drawing/2014/main" id="{E22AB741-A9A4-4A3E-9828-786A87153CDC}"/>
              </a:ext>
            </a:extLst>
          </p:cNvPr>
          <p:cNvGraphicFramePr>
            <a:graphicFrameLocks noGrp="1"/>
          </p:cNvGraphicFramePr>
          <p:nvPr>
            <p:extLst>
              <p:ext uri="{D42A27DB-BD31-4B8C-83A1-F6EECF244321}">
                <p14:modId xmlns:p14="http://schemas.microsoft.com/office/powerpoint/2010/main" val="365533887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BERKSHIRE HOSPITAL (495)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Q43. Did hospital staff tell you who to contact if you were worried about your condition or treatment after you left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1D9EA7B-7424-408E-AF36-140FF945F0F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4814A8E-84BD-4D85-910E-996EEC69FEE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32acce64a037d6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34DB869-FC51-443D-BBCE-5EB89EE84087}"/>
              </a:ext>
            </a:extLst>
          </p:cNvPr>
          <p:cNvGraphicFramePr/>
          <p:nvPr>
            <p:extLst>
              <p:ext uri="{D42A27DB-BD31-4B8C-83A1-F6EECF244321}">
                <p14:modId xmlns:p14="http://schemas.microsoft.com/office/powerpoint/2010/main" val="266415934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B2971965-D6C8-4C70-8BEA-84068B780784}"/>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6D3A36A-891E-41DC-A223-0029B9AC013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151fc7133577758" hidden="1">
            <a:extLst>
              <a:ext uri="{FF2B5EF4-FFF2-40B4-BE49-F238E27FC236}">
                <a16:creationId xmlns:a16="http://schemas.microsoft.com/office/drawing/2014/main" id="{A5879E2B-E9CA-445F-8CE7-760026A5BC8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80439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d10254b1278566d" descr="A bar chart showing the question scores for sites within your trust. The colour of the chart corresponds with the legend above.">
            <a:extLst>
              <a:ext uri="{FF2B5EF4-FFF2-40B4-BE49-F238E27FC236}">
                <a16:creationId xmlns:a16="http://schemas.microsoft.com/office/drawing/2014/main" id="{1DB20525-F525-49BD-B1F7-8D587AA34028}"/>
              </a:ext>
            </a:extLst>
          </p:cNvPr>
          <p:cNvGraphicFramePr/>
          <p:nvPr>
            <p:extLst>
              <p:ext uri="{D42A27DB-BD31-4B8C-83A1-F6EECF244321}">
                <p14:modId xmlns:p14="http://schemas.microsoft.com/office/powerpoint/2010/main" val="250301344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f20cd8e26c13a76_CalcTable" descr="A bar chart showing the question scores for sites within your trust. The colour of the chart corresponds with the legend above.">
            <a:extLst>
              <a:ext uri="{FF2B5EF4-FFF2-40B4-BE49-F238E27FC236}">
                <a16:creationId xmlns:a16="http://schemas.microsoft.com/office/drawing/2014/main" id="{2B2AAC7F-781E-4A95-AA90-703A8254CACF}"/>
              </a:ext>
            </a:extLst>
          </p:cNvPr>
          <p:cNvGraphicFramePr>
            <a:graphicFrameLocks noGrp="1"/>
          </p:cNvGraphicFramePr>
          <p:nvPr>
            <p:extLst>
              <p:ext uri="{D42A27DB-BD31-4B8C-83A1-F6EECF244321}">
                <p14:modId xmlns:p14="http://schemas.microsoft.com/office/powerpoint/2010/main" val="305991842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BERKSHIRE HOSPITAL (492)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f20cd8e26c13a76" hidden="1">
            <a:extLst>
              <a:ext uri="{FF2B5EF4-FFF2-40B4-BE49-F238E27FC236}">
                <a16:creationId xmlns:a16="http://schemas.microsoft.com/office/drawing/2014/main" id="{D7AE3AB3-A334-470D-8126-C0ABDE48AF0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4741735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62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2944197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15781347-BDDB-4E46-84FC-DFB208F65C9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Q44. Did hospital staff discuss with you whether you may need any further health or social care services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8E219F0-1399-44A4-9F01-7863E0C87A8E}"/>
              </a:ext>
            </a:extLst>
          </p:cNvPr>
          <p:cNvSpPr txBox="1">
            <a:spLocks/>
          </p:cNvSpPr>
          <p:nvPr/>
        </p:nvSpPr>
        <p:spPr>
          <a:xfrm>
            <a:off x="456053"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BB01994F-107C-4E68-AB57-C7F25A4760D0}"/>
              </a:ext>
            </a:extLst>
          </p:cNvPr>
          <p:cNvSpPr/>
          <p:nvPr/>
        </p:nvSpPr>
        <p:spPr>
          <a:xfrm>
            <a:off x="369530"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f106171bd412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4726FB1-DDF4-495A-A74E-8D69F2D222E0}"/>
              </a:ext>
            </a:extLst>
          </p:cNvPr>
          <p:cNvGraphicFramePr/>
          <p:nvPr>
            <p:extLst>
              <p:ext uri="{D42A27DB-BD31-4B8C-83A1-F6EECF244321}">
                <p14:modId xmlns:p14="http://schemas.microsoft.com/office/powerpoint/2010/main" val="3288217704"/>
              </p:ext>
            </p:extLst>
          </p:nvPr>
        </p:nvGraphicFramePr>
        <p:xfrm>
          <a:off x="311947" y="2877767"/>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A72CEA0-FBC6-43F7-AB48-5FAD69F6DF70}"/>
              </a:ext>
            </a:extLst>
          </p:cNvPr>
          <p:cNvSpPr txBox="1">
            <a:spLocks/>
          </p:cNvSpPr>
          <p:nvPr/>
        </p:nvSpPr>
        <p:spPr>
          <a:xfrm>
            <a:off x="457938"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0FD494FB-34EE-45C6-A737-7CFA3AD9D6B5}"/>
              </a:ext>
            </a:extLst>
          </p:cNvPr>
          <p:cNvSpPr/>
          <p:nvPr/>
        </p:nvSpPr>
        <p:spPr>
          <a:xfrm>
            <a:off x="353900"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eb6298d3db96a3d" descr="A bar chart showing the question scores for sites within your trust. The colour of the chart corresponds with the legend above.">
            <a:extLst>
              <a:ext uri="{FF2B5EF4-FFF2-40B4-BE49-F238E27FC236}">
                <a16:creationId xmlns:a16="http://schemas.microsoft.com/office/drawing/2014/main" id="{108492C3-26A4-4333-8786-BF3B802D5000}"/>
              </a:ext>
            </a:extLst>
          </p:cNvPr>
          <p:cNvGraphicFramePr/>
          <p:nvPr>
            <p:extLst>
              <p:ext uri="{D42A27DB-BD31-4B8C-83A1-F6EECF244321}">
                <p14:modId xmlns:p14="http://schemas.microsoft.com/office/powerpoint/2010/main" val="333392587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b970878700f5cfb_CalcTable" descr="A bar chart showing the question scores for sites within your trust. The colour of the chart corresponds with the legend above.">
            <a:extLst>
              <a:ext uri="{FF2B5EF4-FFF2-40B4-BE49-F238E27FC236}">
                <a16:creationId xmlns:a16="http://schemas.microsoft.com/office/drawing/2014/main" id="{7ECD52AE-F535-47B2-B82C-EDBDEF3DF3B4}"/>
              </a:ext>
            </a:extLst>
          </p:cNvPr>
          <p:cNvGraphicFramePr>
            <a:graphicFrameLocks noGrp="1"/>
          </p:cNvGraphicFramePr>
          <p:nvPr>
            <p:extLst>
              <p:ext uri="{D42A27DB-BD31-4B8C-83A1-F6EECF244321}">
                <p14:modId xmlns:p14="http://schemas.microsoft.com/office/powerpoint/2010/main" val="166753156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BERKSHIRE HOSPITAL (305)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descr="A chart key showing the expected range benchmark bandings.">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Q46. After leaving hospital, did you get enough support from health or social care services to help you recover or manage your condition?</a:t>
            </a:r>
          </a:p>
        </p:txBody>
      </p:sp>
      <p:sp>
        <p:nvSpPr>
          <p:cNvPr id="26" name="Title 6" descr="A chart key showing the expected range benchmark bandings.">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779462365"/>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350359A-9022-4686-9EAC-552FC849CC56}"/>
              </a:ext>
            </a:extLst>
          </p:cNvPr>
          <p:cNvSpPr txBox="1">
            <a:spLocks/>
          </p:cNvSpPr>
          <p:nvPr/>
        </p:nvSpPr>
        <p:spPr>
          <a:xfrm>
            <a:off x="6499226"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E81B9E-AA68-4900-B546-E4DD2AA444A2}"/>
              </a:ext>
            </a:extLst>
          </p:cNvPr>
          <p:cNvSpPr/>
          <p:nvPr/>
        </p:nvSpPr>
        <p:spPr>
          <a:xfrm>
            <a:off x="6412703"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20216a068ff667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9C65756-8ECF-4F1C-800C-6ADDC0EA1F16}"/>
              </a:ext>
            </a:extLst>
          </p:cNvPr>
          <p:cNvGraphicFramePr/>
          <p:nvPr>
            <p:extLst>
              <p:ext uri="{D42A27DB-BD31-4B8C-83A1-F6EECF244321}">
                <p14:modId xmlns:p14="http://schemas.microsoft.com/office/powerpoint/2010/main" val="2473596758"/>
              </p:ext>
            </p:extLst>
          </p:nvPr>
        </p:nvGraphicFramePr>
        <p:xfrm>
          <a:off x="6355120" y="2877767"/>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CCB39EE3-F808-4D80-8ABE-4866E800634E}"/>
              </a:ext>
            </a:extLst>
          </p:cNvPr>
          <p:cNvSpPr txBox="1">
            <a:spLocks/>
          </p:cNvSpPr>
          <p:nvPr/>
        </p:nvSpPr>
        <p:spPr>
          <a:xfrm>
            <a:off x="6501111"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8E6BF18-FFCD-4F38-9ACD-94A396332373}"/>
              </a:ext>
            </a:extLst>
          </p:cNvPr>
          <p:cNvSpPr/>
          <p:nvPr/>
        </p:nvSpPr>
        <p:spPr>
          <a:xfrm>
            <a:off x="6397073"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b970878700f5cfb" hidden="1">
            <a:extLst>
              <a:ext uri="{FF2B5EF4-FFF2-40B4-BE49-F238E27FC236}">
                <a16:creationId xmlns:a16="http://schemas.microsoft.com/office/drawing/2014/main" id="{25A170C8-35AA-4A1D-AD94-3F169AD004D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2699334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496d5d9598b7d70" descr="A bar chart showing the question scores for sites within your trust. The colour of the chart corresponds with the legend above.">
            <a:extLst>
              <a:ext uri="{FF2B5EF4-FFF2-40B4-BE49-F238E27FC236}">
                <a16:creationId xmlns:a16="http://schemas.microsoft.com/office/drawing/2014/main" id="{49C8DF64-ED03-4F73-9DFE-8537A76D68DD}"/>
              </a:ext>
            </a:extLst>
          </p:cNvPr>
          <p:cNvGraphicFramePr/>
          <p:nvPr>
            <p:extLst>
              <p:ext uri="{D42A27DB-BD31-4B8C-83A1-F6EECF244321}">
                <p14:modId xmlns:p14="http://schemas.microsoft.com/office/powerpoint/2010/main" val="308074416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5d2ad1b56a654c5c_CalcTable" descr="Legend showing the name of each of the Trust sites referred to in the chart above.">
            <a:extLst>
              <a:ext uri="{FF2B5EF4-FFF2-40B4-BE49-F238E27FC236}">
                <a16:creationId xmlns:a16="http://schemas.microsoft.com/office/drawing/2014/main" id="{B124B709-539C-4174-B2E1-71D8D9B4FB5B}"/>
              </a:ext>
            </a:extLst>
          </p:cNvPr>
          <p:cNvGraphicFramePr>
            <a:graphicFrameLocks noGrp="1"/>
          </p:cNvGraphicFramePr>
          <p:nvPr>
            <p:extLst>
              <p:ext uri="{D42A27DB-BD31-4B8C-83A1-F6EECF244321}">
                <p14:modId xmlns:p14="http://schemas.microsoft.com/office/powerpoint/2010/main" val="132439943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BERKSHIRE HOSPITAL (286)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5d2ad1b56a654c5c" hidden="1">
            <a:extLst>
              <a:ext uri="{FF2B5EF4-FFF2-40B4-BE49-F238E27FC236}">
                <a16:creationId xmlns:a16="http://schemas.microsoft.com/office/drawing/2014/main" id="{F441C546-6E9D-421D-ACDD-72FC46B379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6340261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56363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dirty="0"/>
              <a:t>Using the survey results</a:t>
            </a:r>
          </a:p>
        </p:txBody>
      </p:sp>
      <p:sp>
        <p:nvSpPr>
          <p:cNvPr id="3" name="TextBox 2">
            <a:extLst>
              <a:ext uri="{FF2B5EF4-FFF2-40B4-BE49-F238E27FC236}">
                <a16:creationId xmlns:a16="http://schemas.microsoft.com/office/drawing/2014/main" id="{6E1CA1A3-8B5B-44F5-8622-08BD2914E737}"/>
              </a:ext>
            </a:extLst>
          </p:cNvPr>
          <p:cNvSpPr txBox="1"/>
          <p:nvPr/>
        </p:nvSpPr>
        <p:spPr>
          <a:xfrm>
            <a:off x="515938" y="1196975"/>
            <a:ext cx="11417697" cy="5295900"/>
          </a:xfrm>
          <a:prstGeom prst="rect">
            <a:avLst/>
          </a:prstGeom>
          <a:noFill/>
        </p:spPr>
        <p:txBody>
          <a:bodyPr wrap="square" numCol="3" spcCol="180000" rtlCol="0">
            <a:normAutofit lnSpcReduction="1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Navigating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report is split into six sections: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Background and methodology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provides information about the survey programme, how the survey is run, and how to interpret the data.</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Headline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key trust-level findings relating to the patients who took part in the survey, benchmarking, and top and bottom scores. This section provides an overview of results for your trust, identifying areas where your organisation performs better than the average and where you may wish to focus improvement activities.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Benchmarking</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shows how your trust scored for each evaluative question in the survey, compared with other trusts that took part; using the ‘expected range’ analysis technique. This allows you to see the range of scores achieved and compare yourself with the other organisations that took part in the survey. Benchmarking can provide you with an indication of where you perform better than the average, and what you should aim for in areas where you may wish to improve. Section score slides also include a comparison with other trusts in your region. It may be helpful to compare yourself with regional trusts, so you can learn from and share learnings with trusts in your area who care for similar populations.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the score for your trust and breakdown of scores across sites within your trust. Internal benchmarking may be helpful so you can compare sites within your organisation, sharing best practice within the trust and identifying any sites that may need attention.</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Trends over time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your trust’s mean score for each evaluative question in the survey shown in a significance test table, comparing it to your 2020 mean score. This allows you to see if your trust has made statistically significant improvements between survey years.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Appendix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additional data for your trust; further information on the survey methodology; interpretation of graphs in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to interpret the graphs in this report</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several types of graphs in this report which show how the score for your trust compares to the scores achieved by all trusts that took part in the survey.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two chart types used in the section ‘benchmarking’ use the ‘expected range’ technique to show results. For information on how to interpret these graphs, please refer to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ction="ppaction://hlinksldjump"/>
              </a:rPr>
              <a:t>Appendix</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national results; link to view the results for each trust; technical document: </a:t>
            </a:r>
            <a:r>
              <a:rPr kumimoji="0" lang="en-GB"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www.cqc.org.uk/inpatientsurvey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and trust-level data for all trusts who took part in the Adult Inpatient 2021 survey: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https://nhssurveys.org/surveys/survey/02-adults-inpatients/year/2021/</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NHS Patient Survey Programme, including results from other surveys: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www.cqc.org.uk/content/surveys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the CQC monitors hospitals: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www.cqc.org.uk/what-we-do/how-we-use-information/monitoring-nhs-acute-hospitals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87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6306555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32718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Feedback on care</a:t>
            </a:r>
          </a:p>
        </p:txBody>
      </p:sp>
      <p:sp>
        <p:nvSpPr>
          <p:cNvPr id="34" name="Title 4">
            <a:extLst>
              <a:ext uri="{FF2B5EF4-FFF2-40B4-BE49-F238E27FC236}">
                <a16:creationId xmlns:a16="http://schemas.microsoft.com/office/drawing/2014/main" id="{99C3668F-84EA-4B8A-B0B4-534E0F593FD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Q49. During your hospital stay, were you ever asked to give your views on the quality of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88EA3C7-35E1-4162-A045-059A0E3408E7}"/>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922E4D46-5A08-4C9B-9B87-31593A300C24}"/>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654ff4e19d848a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0693637-F0DF-488F-9D63-D95662F63D2B}"/>
              </a:ext>
            </a:extLst>
          </p:cNvPr>
          <p:cNvGraphicFramePr/>
          <p:nvPr>
            <p:extLst>
              <p:ext uri="{D42A27DB-BD31-4B8C-83A1-F6EECF244321}">
                <p14:modId xmlns:p14="http://schemas.microsoft.com/office/powerpoint/2010/main" val="252395723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85C624A-C147-4CD2-9671-3A877B5AE08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FB40EE09-BB1B-42A5-95CB-232804F3959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0b6189108bafcaa" descr="A bar chart showing the question scores for sites within your trust. The colour of the chart corresponds with the legend above.">
            <a:extLst>
              <a:ext uri="{FF2B5EF4-FFF2-40B4-BE49-F238E27FC236}">
                <a16:creationId xmlns:a16="http://schemas.microsoft.com/office/drawing/2014/main" id="{BDD64110-15DC-4562-9724-E063C1C817F8}"/>
              </a:ext>
            </a:extLst>
          </p:cNvPr>
          <p:cNvGraphicFramePr/>
          <p:nvPr>
            <p:extLst>
              <p:ext uri="{D42A27DB-BD31-4B8C-83A1-F6EECF244321}">
                <p14:modId xmlns:p14="http://schemas.microsoft.com/office/powerpoint/2010/main" val="116743494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a94d0ac4619887cb_CalcTable" descr="Legend showing the name of each of the Trust sites referred to in the chart above.">
            <a:extLst>
              <a:ext uri="{FF2B5EF4-FFF2-40B4-BE49-F238E27FC236}">
                <a16:creationId xmlns:a16="http://schemas.microsoft.com/office/drawing/2014/main" id="{51823A0E-00FE-4119-BFA4-A6C7A0CF7982}"/>
              </a:ext>
            </a:extLst>
          </p:cNvPr>
          <p:cNvGraphicFramePr>
            <a:graphicFrameLocks noGrp="1"/>
          </p:cNvGraphicFramePr>
          <p:nvPr>
            <p:extLst>
              <p:ext uri="{D42A27DB-BD31-4B8C-83A1-F6EECF244321}">
                <p14:modId xmlns:p14="http://schemas.microsoft.com/office/powerpoint/2010/main" val="2538695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BERKSHIRE HOSPITAL (456)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79" y="553477"/>
            <a:ext cx="2518021"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Respect and dignity </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Q47. Overall, did you feel you were treated with respect and dignity while you were in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B717B19-3370-48A6-9010-2586CD80DCD0}"/>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23E1E2-0C7B-4C5D-9D92-0319DCF8C1B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1b588a1d470402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1FB703F-CDA2-45A7-92A2-5E32A5253CC1}"/>
              </a:ext>
            </a:extLst>
          </p:cNvPr>
          <p:cNvGraphicFramePr/>
          <p:nvPr>
            <p:extLst>
              <p:ext uri="{D42A27DB-BD31-4B8C-83A1-F6EECF244321}">
                <p14:modId xmlns:p14="http://schemas.microsoft.com/office/powerpoint/2010/main" val="364726210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D68B873-68A0-47F7-AC3D-2DFF013C5A2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A15199B-ADE3-41AA-82D9-C855EE3FC3F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a94d0ac4619887cb" hidden="1">
            <a:extLst>
              <a:ext uri="{FF2B5EF4-FFF2-40B4-BE49-F238E27FC236}">
                <a16:creationId xmlns:a16="http://schemas.microsoft.com/office/drawing/2014/main" id="{C5FE52AD-6DA4-40DD-BA11-4A079C174F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2821967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1540c6c29a5c945" descr="A bar chart showing the question scores for sites within your trust. The colour of the chart corresponds with the legend above.">
            <a:extLst>
              <a:ext uri="{FF2B5EF4-FFF2-40B4-BE49-F238E27FC236}">
                <a16:creationId xmlns:a16="http://schemas.microsoft.com/office/drawing/2014/main" id="{D56F60FD-0A61-4051-B5B7-7F639EA14526}"/>
              </a:ext>
            </a:extLst>
          </p:cNvPr>
          <p:cNvGraphicFramePr/>
          <p:nvPr>
            <p:extLst>
              <p:ext uri="{D42A27DB-BD31-4B8C-83A1-F6EECF244321}">
                <p14:modId xmlns:p14="http://schemas.microsoft.com/office/powerpoint/2010/main" val="123891036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fd672a6181d43143_CalcTable" descr="Legend showing the name of each of the Trust sites referred to in the chart above.">
            <a:extLst>
              <a:ext uri="{FF2B5EF4-FFF2-40B4-BE49-F238E27FC236}">
                <a16:creationId xmlns:a16="http://schemas.microsoft.com/office/drawing/2014/main" id="{D8AE3085-A42F-4DA2-9FF6-1BB8C286DDE0}"/>
              </a:ext>
            </a:extLst>
          </p:cNvPr>
          <p:cNvGraphicFramePr>
            <a:graphicFrameLocks noGrp="1"/>
          </p:cNvGraphicFramePr>
          <p:nvPr>
            <p:extLst>
              <p:ext uri="{D42A27DB-BD31-4B8C-83A1-F6EECF244321}">
                <p14:modId xmlns:p14="http://schemas.microsoft.com/office/powerpoint/2010/main" val="422947155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BERKSHIRE HOSPITAL (532)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fd672a6181d43143" hidden="1">
            <a:extLst>
              <a:ext uri="{FF2B5EF4-FFF2-40B4-BE49-F238E27FC236}">
                <a16:creationId xmlns:a16="http://schemas.microsoft.com/office/drawing/2014/main" id="{AB0FCFCE-639C-40EE-B7F5-875C23A1B2C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7962790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0179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4770043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1214005"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Overall</a:t>
            </a:r>
          </a:p>
        </p:txBody>
      </p:sp>
      <p:sp>
        <p:nvSpPr>
          <p:cNvPr id="21" name="Title 4">
            <a:extLst>
              <a:ext uri="{FF2B5EF4-FFF2-40B4-BE49-F238E27FC236}">
                <a16:creationId xmlns:a16="http://schemas.microsoft.com/office/drawing/2014/main" id="{38670342-197A-4385-9E82-DC854DD191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Q48. Overall, how was your experience while you were in the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18" name="Title 6">
            <a:extLst>
              <a:ext uri="{FF2B5EF4-FFF2-40B4-BE49-F238E27FC236}">
                <a16:creationId xmlns:a16="http://schemas.microsoft.com/office/drawing/2014/main" id="{011FCD04-6AAC-41A2-89F5-9AAFCD42E863}"/>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19" name="Rectangle 18">
            <a:extLst>
              <a:ext uri="{FF2B5EF4-FFF2-40B4-BE49-F238E27FC236}">
                <a16:creationId xmlns:a16="http://schemas.microsoft.com/office/drawing/2014/main" id="{C55310A1-93C9-47B5-955D-CFA1CD092F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20" name="D_3019633296ac47f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7569EA7-A6A8-4495-97F9-AFC43B0410B9}"/>
              </a:ext>
            </a:extLst>
          </p:cNvPr>
          <p:cNvGraphicFramePr/>
          <p:nvPr>
            <p:extLst>
              <p:ext uri="{D42A27DB-BD31-4B8C-83A1-F6EECF244321}">
                <p14:modId xmlns:p14="http://schemas.microsoft.com/office/powerpoint/2010/main" val="79439875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23" name="Title 6">
            <a:extLst>
              <a:ext uri="{FF2B5EF4-FFF2-40B4-BE49-F238E27FC236}">
                <a16:creationId xmlns:a16="http://schemas.microsoft.com/office/drawing/2014/main" id="{43E18209-A3E7-4594-BBF6-BD75DE26B28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24" name="Rectangle 23">
            <a:extLst>
              <a:ext uri="{FF2B5EF4-FFF2-40B4-BE49-F238E27FC236}">
                <a16:creationId xmlns:a16="http://schemas.microsoft.com/office/drawing/2014/main" id="{E18A1F16-39FE-431E-B49B-E1BDEAC3A49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17" name="D_16b457d955985318" hidden="1">
            <a:extLst>
              <a:ext uri="{FF2B5EF4-FFF2-40B4-BE49-F238E27FC236}">
                <a16:creationId xmlns:a16="http://schemas.microsoft.com/office/drawing/2014/main" id="{C297A35F-FA42-408C-B36C-B045AAECE9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168044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99fcad96a21cc7f4" descr="A bar chart showing the question scores for sites within your trust. The colour of the chart corresponds with the legend above.">
            <a:extLst>
              <a:ext uri="{FF2B5EF4-FFF2-40B4-BE49-F238E27FC236}">
                <a16:creationId xmlns:a16="http://schemas.microsoft.com/office/drawing/2014/main" id="{81DB0BC4-682C-45DC-A9C0-20E611F3F5EB}"/>
              </a:ext>
            </a:extLst>
          </p:cNvPr>
          <p:cNvGraphicFramePr/>
          <p:nvPr>
            <p:extLst>
              <p:ext uri="{D42A27DB-BD31-4B8C-83A1-F6EECF244321}">
                <p14:modId xmlns:p14="http://schemas.microsoft.com/office/powerpoint/2010/main" val="209311299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D_16b457d955985318_CalcTable" descr="Legend showing the name of each of the Trust sites referred to in the chart above.">
            <a:extLst>
              <a:ext uri="{FF2B5EF4-FFF2-40B4-BE49-F238E27FC236}">
                <a16:creationId xmlns:a16="http://schemas.microsoft.com/office/drawing/2014/main" id="{881757FF-E309-427C-B580-4C8DF212AC18}"/>
              </a:ext>
            </a:extLst>
          </p:cNvPr>
          <p:cNvGraphicFramePr>
            <a:graphicFrameLocks noGrp="1"/>
          </p:cNvGraphicFramePr>
          <p:nvPr>
            <p:extLst>
              <p:ext uri="{D42A27DB-BD31-4B8C-83A1-F6EECF244321}">
                <p14:modId xmlns:p14="http://schemas.microsoft.com/office/powerpoint/2010/main" val="184664398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BERKSHIRE HOSPITAL (529)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3974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1286501"/>
            <a:ext cx="5154159" cy="553998"/>
          </a:xfrm>
        </p:spPr>
        <p:txBody>
          <a:bodyPr/>
          <a:lstStyle/>
          <a:p>
            <a:r>
              <a:rPr lang="en-GB" b="1" dirty="0">
                <a:cs typeface="Arial" panose="020B0604020202020204" pitchFamily="34" charset="0"/>
              </a:rPr>
              <a:t>Trends over time</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2200439"/>
            <a:ext cx="9666424" cy="400564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where comparable data is available, statistical </a:t>
            </a:r>
            <a:r>
              <a:rPr lang="en-GB" sz="2000" dirty="0">
                <a:solidFill>
                  <a:prstClr val="white"/>
                </a:solidFill>
                <a:latin typeface="Arial"/>
              </a:rPr>
              <a:t>significance testing using a two sample t-test </a:t>
            </a:r>
            <a:r>
              <a:rPr kumimoji="0" lang="en-GB" sz="2000" i="0" u="none" strike="noStrike" kern="1200" cap="none" spc="0" normalizeH="0" baseline="0" noProof="0" dirty="0">
                <a:ln>
                  <a:noFill/>
                </a:ln>
                <a:solidFill>
                  <a:prstClr val="white"/>
                </a:solidFill>
                <a:effectLst/>
                <a:uLnTx/>
                <a:uFillTx/>
                <a:latin typeface="Arial"/>
                <a:ea typeface="+mj-ea"/>
                <a:cs typeface="+mj-cs"/>
              </a:rPr>
              <a:t>has been carried out against the 2020 survey results for each relevant question. Where a change in results is shown as ‘significant’, this indicates that this change is not due to random chance, but is likely due to some particular factor at your trust. Significant increases are indicated with a up arrow and significant decreases are indicated with a </a:t>
            </a:r>
            <a:r>
              <a:rPr lang="en-GB" sz="2000" dirty="0">
                <a:solidFill>
                  <a:prstClr val="white"/>
                </a:solidFill>
                <a:latin typeface="Arial"/>
              </a:rPr>
              <a:t>down</a:t>
            </a:r>
            <a:r>
              <a:rPr kumimoji="0" lang="en-GB" sz="2000" i="0" u="none" strike="noStrike" kern="1200" cap="none" spc="0" normalizeH="0" baseline="0" noProof="0" dirty="0">
                <a:ln>
                  <a:noFill/>
                </a:ln>
                <a:solidFill>
                  <a:prstClr val="white"/>
                </a:solidFill>
                <a:effectLst/>
                <a:uLnTx/>
                <a:uFillTx/>
                <a:latin typeface="Arial"/>
                <a:ea typeface="+mj-ea"/>
                <a:cs typeface="+mj-cs"/>
              </a:rPr>
              <a:t> arrow.</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the following questions were new or changed for 2021 and therefore are not included in this section: Q4, Q11, Q12, Q14, Q27, Q40</a:t>
            </a:r>
          </a:p>
          <a:p>
            <a:pPr marL="180975" indent="-180975">
              <a:lnSpc>
                <a:spcPct val="110000"/>
              </a:lnSpc>
              <a:spcBef>
                <a:spcPts val="600"/>
              </a:spcBef>
              <a:buFont typeface="Arial" panose="020B0604020202020204" pitchFamily="34" charset="0"/>
              <a:buChar char="•"/>
            </a:pPr>
            <a:endParaRPr kumimoji="0" lang="en-GB" sz="2000" i="0" u="none" strike="noStrike" kern="1200" cap="none" spc="0" normalizeH="0" baseline="0" noProof="0" dirty="0">
              <a:ln>
                <a:noFill/>
              </a:ln>
              <a:solidFill>
                <a:prstClr val="white"/>
              </a:solidFill>
              <a:effectLst/>
              <a:uLnTx/>
              <a:uFillTx/>
              <a:latin typeface="Arial"/>
              <a:ea typeface="+mj-ea"/>
              <a:cs typeface="+mj-cs"/>
            </a:endParaRPr>
          </a:p>
        </p:txBody>
      </p:sp>
      <p:sp>
        <p:nvSpPr>
          <p:cNvPr id="7" name="DOIDELETE" hidden="1">
            <a:extLst>
              <a:ext uri="{FF2B5EF4-FFF2-40B4-BE49-F238E27FC236}">
                <a16:creationId xmlns:a16="http://schemas.microsoft.com/office/drawing/2014/main" id="{B304072D-5B48-4F53-8446-B0D55729BFC8}"/>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07490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Admission to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63</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2" name="Ipsos Ribbon Rules" hidden="1">
            <a:extLst>
              <a:ext uri="{FF2B5EF4-FFF2-40B4-BE49-F238E27FC236}">
                <a16:creationId xmlns:a16="http://schemas.microsoft.com/office/drawing/2014/main" id="{B97C82F1-00A6-46DD-B638-D23EAB003F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0291657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D_c8ae11ec42910ff5" hidden="1">
            <a:extLst>
              <a:ext uri="{FF2B5EF4-FFF2-40B4-BE49-F238E27FC236}">
                <a16:creationId xmlns:a16="http://schemas.microsoft.com/office/drawing/2014/main" id="{D7497A30-0BB1-426D-93A9-37DF80E7D4E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1386553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Table 12">
            <a:extLst>
              <a:ext uri="{FF2B5EF4-FFF2-40B4-BE49-F238E27FC236}">
                <a16:creationId xmlns:a16="http://schemas.microsoft.com/office/drawing/2014/main" id="{F1D733BC-3B08-404E-834F-81B81076AB7B}"/>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4" name="Table 20">
            <a:extLst>
              <a:ext uri="{FF2B5EF4-FFF2-40B4-BE49-F238E27FC236}">
                <a16:creationId xmlns:a16="http://schemas.microsoft.com/office/drawing/2014/main" id="{25362EAA-2521-4B1E-A3C6-9FFF5CFD46C0}"/>
              </a:ext>
            </a:extLst>
          </p:cNvPr>
          <p:cNvGraphicFramePr>
            <a:graphicFrameLocks noGrp="1"/>
          </p:cNvGraphicFramePr>
          <p:nvPr>
            <p:extLst>
              <p:ext uri="{D42A27DB-BD31-4B8C-83A1-F6EECF244321}">
                <p14:modId xmlns:p14="http://schemas.microsoft.com/office/powerpoint/2010/main" val="834008208"/>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23" name="Table 22">
            <a:extLst>
              <a:ext uri="{FF2B5EF4-FFF2-40B4-BE49-F238E27FC236}">
                <a16:creationId xmlns:a16="http://schemas.microsoft.com/office/drawing/2014/main" id="{C34718F0-7C62-4D4D-AED3-77A4680A618E}"/>
              </a:ext>
            </a:extLst>
          </p:cNvPr>
          <p:cNvGraphicFramePr>
            <a:graphicFrameLocks noGrp="1"/>
          </p:cNvGraphicFramePr>
          <p:nvPr>
            <p:extLst>
              <p:ext uri="{D42A27DB-BD31-4B8C-83A1-F6EECF244321}">
                <p14:modId xmlns:p14="http://schemas.microsoft.com/office/powerpoint/2010/main" val="64557597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8ae11ec42910ff5_CalcTable" descr="A table showing changes since 2019, and whether those changes are statistically significant.">
            <a:extLst>
              <a:ext uri="{FF2B5EF4-FFF2-40B4-BE49-F238E27FC236}">
                <a16:creationId xmlns:a16="http://schemas.microsoft.com/office/drawing/2014/main" id="{261F69A9-5721-4411-BE0E-6156C77F11DF}"/>
              </a:ext>
            </a:extLst>
          </p:cNvPr>
          <p:cNvGraphicFramePr>
            <a:graphicFrameLocks noGrp="1"/>
          </p:cNvGraphicFramePr>
          <p:nvPr>
            <p:extLst>
              <p:ext uri="{D42A27DB-BD31-4B8C-83A1-F6EECF244321}">
                <p14:modId xmlns:p14="http://schemas.microsoft.com/office/powerpoint/2010/main" val="2507374512"/>
              </p:ext>
            </p:extLst>
          </p:nvPr>
        </p:nvGraphicFramePr>
        <p:xfrm>
          <a:off x="444474" y="2806843"/>
          <a:ext cx="11311204" cy="97536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did you feel about the length of time you were on the waiting list before your admission to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151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long do you feel you had to wait to get to a bed on a ward after you arrived at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514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3" name="DOIDELETE" hidden="1">
            <a:extLst>
              <a:ext uri="{FF2B5EF4-FFF2-40B4-BE49-F238E27FC236}">
                <a16:creationId xmlns:a16="http://schemas.microsoft.com/office/drawing/2014/main" id="{D190D6E1-3B77-4557-B9D6-97201CEC9F44}"/>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88163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The hospital and ward </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64</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 Q11, Q12, Q14.</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22" name="Table 12">
            <a:extLst>
              <a:ext uri="{FF2B5EF4-FFF2-40B4-BE49-F238E27FC236}">
                <a16:creationId xmlns:a16="http://schemas.microsoft.com/office/drawing/2014/main" id="{D75C85F6-249E-4819-B3EB-AA0E502C10C6}"/>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646BDFB7-F4FD-4DF9-8327-4E08F7826DCA}"/>
              </a:ext>
            </a:extLst>
          </p:cNvPr>
          <p:cNvGraphicFramePr>
            <a:graphicFrameLocks noGrp="1"/>
          </p:cNvGraphicFramePr>
          <p:nvPr>
            <p:extLst>
              <p:ext uri="{D42A27DB-BD31-4B8C-83A1-F6EECF244321}">
                <p14:modId xmlns:p14="http://schemas.microsoft.com/office/powerpoint/2010/main" val="2230544749"/>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083220566"/>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21366f08c726a7d0" hidden="1">
            <a:extLst>
              <a:ext uri="{FF2B5EF4-FFF2-40B4-BE49-F238E27FC236}">
                <a16:creationId xmlns:a16="http://schemas.microsoft.com/office/drawing/2014/main" id="{8197D661-E71C-49F8-ACDC-458D0B25937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3318420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Ipsos Ribbon Rules" hidden="1">
            <a:extLst>
              <a:ext uri="{FF2B5EF4-FFF2-40B4-BE49-F238E27FC236}">
                <a16:creationId xmlns:a16="http://schemas.microsoft.com/office/drawing/2014/main" id="{BC73900E-C0AB-45D3-A414-1E3B4C1E696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4178906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21366f08c726a7d0_CalcTable" descr="A table showing changes since 2019, and whether those changes are statistically significant.">
            <a:extLst>
              <a:ext uri="{FF2B5EF4-FFF2-40B4-BE49-F238E27FC236}">
                <a16:creationId xmlns:a16="http://schemas.microsoft.com/office/drawing/2014/main" id="{74C040DB-DF07-4776-93C7-2BB84F488DDD}"/>
              </a:ext>
            </a:extLst>
          </p:cNvPr>
          <p:cNvGraphicFramePr>
            <a:graphicFrameLocks noGrp="1"/>
          </p:cNvGraphicFramePr>
          <p:nvPr>
            <p:extLst>
              <p:ext uri="{D42A27DB-BD31-4B8C-83A1-F6EECF244321}">
                <p14:modId xmlns:p14="http://schemas.microsoft.com/office/powerpoint/2010/main" val="2399074041"/>
              </p:ext>
            </p:extLst>
          </p:nvPr>
        </p:nvGraphicFramePr>
        <p:xfrm>
          <a:off x="444475" y="2806843"/>
          <a:ext cx="11311202" cy="26822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other patients?</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5.6</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staff?</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hospital lighting?</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the hospital staff explain the reasons for changing wards during the night in a way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97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9D18E"/>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How clean was the hospital room or ward that you were 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532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wash or keep yourself clean?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lang="en-GB" sz="1000" dirty="0">
                          <a:latin typeface="Arial" panose="020B0604020202020204" pitchFamily="34" charset="0"/>
                          <a:cs typeface="Arial" panose="020B0604020202020204" pitchFamily="34" charset="0"/>
                        </a:rPr>
                        <a:t>Q10.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If you brought medication with you to hospital, were you able to take it when you needed to?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295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eat your meals?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127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During your time in hospital, did you get enough to drink?</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2" name="DOIDELETE" hidden="1">
            <a:extLst>
              <a:ext uri="{FF2B5EF4-FFF2-40B4-BE49-F238E27FC236}">
                <a16:creationId xmlns:a16="http://schemas.microsoft.com/office/drawing/2014/main" id="{C22A07DE-8469-48E6-B0DF-49C0D27E4A89}"/>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876754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Doctors / Nurses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65</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3AD659CD-8B9C-4F24-B041-B142FFA0A343}"/>
              </a:ext>
            </a:extLst>
          </p:cNvPr>
          <p:cNvGraphicFramePr>
            <a:graphicFrameLocks noGrp="1"/>
          </p:cNvGraphicFramePr>
          <p:nvPr>
            <p:extLst>
              <p:ext uri="{D42A27DB-BD31-4B8C-83A1-F6EECF244321}">
                <p14:modId xmlns:p14="http://schemas.microsoft.com/office/powerpoint/2010/main" val="2753004884"/>
              </p:ext>
            </p:extLst>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7" name="Table 20">
            <a:extLst>
              <a:ext uri="{FF2B5EF4-FFF2-40B4-BE49-F238E27FC236}">
                <a16:creationId xmlns:a16="http://schemas.microsoft.com/office/drawing/2014/main" id="{C27495A3-10A1-4956-9D38-1C8DD2DA3F04}"/>
              </a:ext>
            </a:extLst>
          </p:cNvPr>
          <p:cNvGraphicFramePr>
            <a:graphicFrameLocks noGrp="1"/>
          </p:cNvGraphicFramePr>
          <p:nvPr>
            <p:extLst>
              <p:ext uri="{D42A27DB-BD31-4B8C-83A1-F6EECF244321}">
                <p14:modId xmlns:p14="http://schemas.microsoft.com/office/powerpoint/2010/main" val="772712549"/>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66064594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Doctors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c2da6563b5594f8d_CalcTable" descr="A table showing changes since 2019, and whether those changes are statistically significant.">
            <a:extLst>
              <a:ext uri="{FF2B5EF4-FFF2-40B4-BE49-F238E27FC236}">
                <a16:creationId xmlns:a16="http://schemas.microsoft.com/office/drawing/2014/main" id="{35F77325-A2F0-496D-8291-89AF43C4A1CB}"/>
              </a:ext>
            </a:extLst>
          </p:cNvPr>
          <p:cNvGraphicFramePr>
            <a:graphicFrameLocks noGrp="1"/>
          </p:cNvGraphicFramePr>
          <p:nvPr>
            <p:extLst>
              <p:ext uri="{D42A27DB-BD31-4B8C-83A1-F6EECF244321}">
                <p14:modId xmlns:p14="http://schemas.microsoft.com/office/powerpoint/2010/main" val="2784178562"/>
              </p:ext>
            </p:extLst>
          </p:nvPr>
        </p:nvGraphicFramePr>
        <p:xfrm>
          <a:off x="444475" y="2806843"/>
          <a:ext cx="11311202" cy="731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doctors questions, did you get answers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506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Q17.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doctors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538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Q18.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doctors spoke about your care in front of you, were you included in the conversation?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535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bl>
          </a:graphicData>
        </a:graphic>
      </p:graphicFrame>
      <p:graphicFrame>
        <p:nvGraphicFramePr>
          <p:cNvPr id="19" name="Table 18">
            <a:extLst>
              <a:ext uri="{FF2B5EF4-FFF2-40B4-BE49-F238E27FC236}">
                <a16:creationId xmlns:a16="http://schemas.microsoft.com/office/drawing/2014/main" id="{D3A54280-AE2F-464E-84AA-A807D9C33493}"/>
              </a:ext>
            </a:extLst>
          </p:cNvPr>
          <p:cNvGraphicFramePr>
            <a:graphicFrameLocks noGrp="1"/>
          </p:cNvGraphicFramePr>
          <p:nvPr>
            <p:extLst>
              <p:ext uri="{D42A27DB-BD31-4B8C-83A1-F6EECF244321}">
                <p14:modId xmlns:p14="http://schemas.microsoft.com/office/powerpoint/2010/main" val="3271595623"/>
              </p:ext>
            </p:extLst>
          </p:nvPr>
        </p:nvGraphicFramePr>
        <p:xfrm>
          <a:off x="444474" y="382995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Nurses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2da6563b5594f8d" hidden="1">
            <a:extLst>
              <a:ext uri="{FF2B5EF4-FFF2-40B4-BE49-F238E27FC236}">
                <a16:creationId xmlns:a16="http://schemas.microsoft.com/office/drawing/2014/main" id="{910ACA29-0EA9-4755-B3A5-AB3B8150BC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1364629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0ae307b5b2a8fd66" hidden="1">
            <a:extLst>
              <a:ext uri="{FF2B5EF4-FFF2-40B4-BE49-F238E27FC236}">
                <a16:creationId xmlns:a16="http://schemas.microsoft.com/office/drawing/2014/main" id="{CB41A3D2-0ADA-49D1-80D5-9D7659F1B01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19698793"/>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0ae307b5b2a8fd66_CalcTable" descr="A table showing changes since 2019, and whether those changes are statistically significant.">
            <a:extLst>
              <a:ext uri="{FF2B5EF4-FFF2-40B4-BE49-F238E27FC236}">
                <a16:creationId xmlns:a16="http://schemas.microsoft.com/office/drawing/2014/main" id="{5C14C60C-D587-4F90-8F64-CDD058276A29}"/>
              </a:ext>
            </a:extLst>
          </p:cNvPr>
          <p:cNvGraphicFramePr>
            <a:graphicFrameLocks noGrp="1"/>
          </p:cNvGraphicFramePr>
          <p:nvPr>
            <p:extLst>
              <p:ext uri="{D42A27DB-BD31-4B8C-83A1-F6EECF244321}">
                <p14:modId xmlns:p14="http://schemas.microsoft.com/office/powerpoint/2010/main" val="3301958350"/>
              </p:ext>
            </p:extLst>
          </p:nvPr>
        </p:nvGraphicFramePr>
        <p:xfrm>
          <a:off x="444475" y="4096147"/>
          <a:ext cx="11311202" cy="14630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nurses questions, did you get answers you could understand?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513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nurses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536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Q21.</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When nurses spoke about your care in front of you, were you included in the conversation?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528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In your opinion, were there enough nurses on duty to care for you in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532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5" name="Ipsos Ribbon Rules" hidden="1">
            <a:extLst>
              <a:ext uri="{FF2B5EF4-FFF2-40B4-BE49-F238E27FC236}">
                <a16:creationId xmlns:a16="http://schemas.microsoft.com/office/drawing/2014/main" id="{1814D0CC-2F35-4D85-8210-F85EE660763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2019949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14" name="DOIDELETE" hidden="1">
            <a:extLst>
              <a:ext uri="{FF2B5EF4-FFF2-40B4-BE49-F238E27FC236}">
                <a16:creationId xmlns:a16="http://schemas.microsoft.com/office/drawing/2014/main" id="{9FCF67F6-15FE-4EF8-87FC-8C5447B52BA3}"/>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89828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Your care and treatment</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66</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Q27.</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C36FF693-087B-4CAC-9A3F-FFFD98E3D35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4751D2A5-D5C5-4F5E-BC98-51ECAA1DC345}"/>
              </a:ext>
            </a:extLst>
          </p:cNvPr>
          <p:cNvGraphicFramePr>
            <a:graphicFrameLocks noGrp="1"/>
          </p:cNvGraphicFramePr>
          <p:nvPr>
            <p:extLst>
              <p:ext uri="{D42A27DB-BD31-4B8C-83A1-F6EECF244321}">
                <p14:modId xmlns:p14="http://schemas.microsoft.com/office/powerpoint/2010/main" val="567554870"/>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9" name="D_1e3ea0c9ebab05ed_CalcTable" descr="A table showing changes since 2019, and whether those changes are statistically significant.">
            <a:extLst>
              <a:ext uri="{FF2B5EF4-FFF2-40B4-BE49-F238E27FC236}">
                <a16:creationId xmlns:a16="http://schemas.microsoft.com/office/drawing/2014/main" id="{095660A1-E82F-44E4-BA02-C05DFD176B4E}"/>
              </a:ext>
            </a:extLst>
          </p:cNvPr>
          <p:cNvGraphicFramePr>
            <a:graphicFrameLocks noGrp="1"/>
          </p:cNvGraphicFramePr>
          <p:nvPr>
            <p:extLst>
              <p:ext uri="{D42A27DB-BD31-4B8C-83A1-F6EECF244321}">
                <p14:modId xmlns:p14="http://schemas.microsoft.com/office/powerpoint/2010/main" val="315060538"/>
              </p:ext>
            </p:extLst>
          </p:nvPr>
        </p:nvGraphicFramePr>
        <p:xfrm>
          <a:off x="444475" y="2806843"/>
          <a:ext cx="11311202" cy="2255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Thinking about your care and treatment, were you told something by a member of staff that was different to what you had been told by another member of staff?</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looking after you involve you in decisions about your care and treatment?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much information about your condition or treatment was given to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510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Did you feel able to talk to members of hospital staff about your worries and fears?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Q28.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privacy when being examined or treated?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524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Q29.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Do you think the hospital staff did everything they could to help control your pain?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able to get a member of staff to help you when you needed attention?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485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0" name="D_1e3ea0c9ebab05ed" hidden="1">
            <a:extLst>
              <a:ext uri="{FF2B5EF4-FFF2-40B4-BE49-F238E27FC236}">
                <a16:creationId xmlns:a16="http://schemas.microsoft.com/office/drawing/2014/main" id="{55158A6D-A34E-4FFA-A705-95110B96855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6409788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ECAB189E-BA9F-4995-B6CF-5E0DDB5C0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4221760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A3C4A3CB-218F-473F-9B4A-6925EB88312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10644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Operations and procedures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67</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6" name="Table 12">
            <a:extLst>
              <a:ext uri="{FF2B5EF4-FFF2-40B4-BE49-F238E27FC236}">
                <a16:creationId xmlns:a16="http://schemas.microsoft.com/office/drawing/2014/main" id="{EAD289E8-37D2-4A7D-8848-176ADD1CB912}"/>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30C7FBCF-D476-47E5-A2A8-AD31BAD9B0B0}"/>
              </a:ext>
            </a:extLst>
          </p:cNvPr>
          <p:cNvGraphicFramePr>
            <a:graphicFrameLocks noGrp="1"/>
          </p:cNvGraphicFramePr>
          <p:nvPr>
            <p:extLst>
              <p:ext uri="{D42A27DB-BD31-4B8C-83A1-F6EECF244321}">
                <p14:modId xmlns:p14="http://schemas.microsoft.com/office/powerpoint/2010/main" val="1190738852"/>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Admission to hospital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0" name="D_6400d4df6671b97a_CalcTable" descr="A table showing changes since 2019, and whether those changes are statistically significant.">
            <a:extLst>
              <a:ext uri="{FF2B5EF4-FFF2-40B4-BE49-F238E27FC236}">
                <a16:creationId xmlns:a16="http://schemas.microsoft.com/office/drawing/2014/main" id="{9A28532C-F94C-46E3-8A41-607A39EA1D04}"/>
              </a:ext>
            </a:extLst>
          </p:cNvPr>
          <p:cNvGraphicFramePr>
            <a:graphicFrameLocks noGrp="1"/>
          </p:cNvGraphicFramePr>
          <p:nvPr>
            <p:extLst>
              <p:ext uri="{D42A27DB-BD31-4B8C-83A1-F6EECF244321}">
                <p14:modId xmlns:p14="http://schemas.microsoft.com/office/powerpoint/2010/main" val="2910710533"/>
              </p:ext>
            </p:extLst>
          </p:nvPr>
        </p:nvGraphicFramePr>
        <p:xfrm>
          <a:off x="444474" y="2806843"/>
          <a:ext cx="11311208" cy="1219200"/>
        </p:xfrm>
        <a:graphic>
          <a:graphicData uri="http://schemas.openxmlformats.org/drawingml/2006/table">
            <a:tbl>
              <a:tblPr firstRow="1" bandRow="1">
                <a:tableStyleId>{2D5ABB26-0587-4C30-8999-92F81FD0307C}</a:tableStyleId>
              </a:tblPr>
              <a:tblGrid>
                <a:gridCol w="542589">
                  <a:extLst>
                    <a:ext uri="{9D8B030D-6E8A-4147-A177-3AD203B41FA5}">
                      <a16:colId xmlns:a16="http://schemas.microsoft.com/office/drawing/2014/main" val="2230222494"/>
                    </a:ext>
                  </a:extLst>
                </a:gridCol>
                <a:gridCol w="7595773">
                  <a:extLst>
                    <a:ext uri="{9D8B030D-6E8A-4147-A177-3AD203B41FA5}">
                      <a16:colId xmlns:a16="http://schemas.microsoft.com/office/drawing/2014/main" val="36032782"/>
                    </a:ext>
                  </a:extLst>
                </a:gridCol>
                <a:gridCol w="1068444">
                  <a:extLst>
                    <a:ext uri="{9D8B030D-6E8A-4147-A177-3AD203B41FA5}">
                      <a16:colId xmlns:a16="http://schemas.microsoft.com/office/drawing/2014/main" val="685697838"/>
                    </a:ext>
                  </a:extLst>
                </a:gridCol>
                <a:gridCol w="1052201">
                  <a:extLst>
                    <a:ext uri="{9D8B030D-6E8A-4147-A177-3AD203B41FA5}">
                      <a16:colId xmlns:a16="http://schemas.microsoft.com/office/drawing/2014/main" val="2193533411"/>
                    </a:ext>
                  </a:extLst>
                </a:gridCol>
                <a:gridCol w="105220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answer your questions about the operations or procedures?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273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explain how you might feel after you had the operations or procedures?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291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Q34.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After the operations or procedures, how well did hospital staff explain how the operation or procedure had gone?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297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1" name="D_6400d4df6671b97a" hidden="1">
            <a:extLst>
              <a:ext uri="{FF2B5EF4-FFF2-40B4-BE49-F238E27FC236}">
                <a16:creationId xmlns:a16="http://schemas.microsoft.com/office/drawing/2014/main" id="{74FC7D8A-E4FD-4860-957D-FE124BC3018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3863901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Ipsos Ribbon Rules" hidden="1">
            <a:extLst>
              <a:ext uri="{FF2B5EF4-FFF2-40B4-BE49-F238E27FC236}">
                <a16:creationId xmlns:a16="http://schemas.microsoft.com/office/drawing/2014/main" id="{B32C2874-5631-4F08-82CD-BFCE1C80DF0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276067489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0058480B-7323-469B-B911-A4DE6048E36C}"/>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86729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Leaving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68</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Q40.</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9" name="Table 12">
            <a:extLst>
              <a:ext uri="{FF2B5EF4-FFF2-40B4-BE49-F238E27FC236}">
                <a16:creationId xmlns:a16="http://schemas.microsoft.com/office/drawing/2014/main" id="{003C91EB-78A2-47DB-9D6A-66DCE25CFAE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8766F3FE-BAF3-4370-B92A-ABFF3FAEDA5F}"/>
              </a:ext>
            </a:extLst>
          </p:cNvPr>
          <p:cNvGraphicFramePr>
            <a:graphicFrameLocks noGrp="1"/>
          </p:cNvGraphicFramePr>
          <p:nvPr>
            <p:extLst>
              <p:ext uri="{D42A27DB-BD31-4B8C-83A1-F6EECF244321}">
                <p14:modId xmlns:p14="http://schemas.microsoft.com/office/powerpoint/2010/main" val="35967777"/>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262096270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1b8eb168ca594ead_CalcTable" descr="A table showing changes since 2019, and whether those changes are statistically significant.">
            <a:extLst>
              <a:ext uri="{FF2B5EF4-FFF2-40B4-BE49-F238E27FC236}">
                <a16:creationId xmlns:a16="http://schemas.microsoft.com/office/drawing/2014/main" id="{FDD32611-846B-420E-9027-A1EEF10981C8}"/>
              </a:ext>
            </a:extLst>
          </p:cNvPr>
          <p:cNvGraphicFramePr>
            <a:graphicFrameLocks noGrp="1"/>
          </p:cNvGraphicFramePr>
          <p:nvPr>
            <p:extLst>
              <p:ext uri="{D42A27DB-BD31-4B8C-83A1-F6EECF244321}">
                <p14:modId xmlns:p14="http://schemas.microsoft.com/office/powerpoint/2010/main" val="3910001645"/>
              </p:ext>
            </p:extLst>
          </p:nvPr>
        </p:nvGraphicFramePr>
        <p:xfrm>
          <a:off x="444474" y="2806843"/>
          <a:ext cx="11311204" cy="298704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involve you in decisions about you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526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hospital staff take your family or home situation into account when planning for you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hospital staff discuss with you whether you would need any additional equipment in your home, or any changes to your home, after leaving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200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notice about when you were going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534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were you given any information about what you should or should not do after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507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Thinking about any medicine you were to take at home, were you given any of the following?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4.4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4.7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did you know what would happen next with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495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6.5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tell you who to contact if you were worried about your condition or treatment after you left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492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discuss with you whether you may need any further health or social care services after leaving hospital?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After leaving hospital, did you get enough support from health or social care services to help you recover or manage your condition?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286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2453900319"/>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18" name="D_1b8eb168ca594ead" hidden="1">
            <a:extLst>
              <a:ext uri="{FF2B5EF4-FFF2-40B4-BE49-F238E27FC236}">
                <a16:creationId xmlns:a16="http://schemas.microsoft.com/office/drawing/2014/main" id="{A26CE6F4-AD16-4ADC-8B0E-3FF47831C6D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8256983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1D371BB8-56BC-4756-98BC-3EBA9C6553B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9238414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134AFC8A-AB37-4CD7-BE26-74A23688F092}"/>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59362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xfrm>
            <a:off x="380214" y="494396"/>
            <a:ext cx="11560774" cy="6548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Feedback on care / Respect and dignity / Overall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69</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7" name="Table 12">
            <a:extLst>
              <a:ext uri="{FF2B5EF4-FFF2-40B4-BE49-F238E27FC236}">
                <a16:creationId xmlns:a16="http://schemas.microsoft.com/office/drawing/2014/main" id="{75837A70-DD7F-40F7-927D-20090AF16CBE}"/>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22" name="Table 20">
            <a:extLst>
              <a:ext uri="{FF2B5EF4-FFF2-40B4-BE49-F238E27FC236}">
                <a16:creationId xmlns:a16="http://schemas.microsoft.com/office/drawing/2014/main" id="{C2E18560-DDD7-4864-9724-FB7C960456DE}"/>
              </a:ext>
            </a:extLst>
          </p:cNvPr>
          <p:cNvGraphicFramePr>
            <a:graphicFrameLocks noGrp="1"/>
          </p:cNvGraphicFramePr>
          <p:nvPr>
            <p:extLst>
              <p:ext uri="{D42A27DB-BD31-4B8C-83A1-F6EECF244321}">
                <p14:modId xmlns:p14="http://schemas.microsoft.com/office/powerpoint/2010/main" val="1493420591"/>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43029564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Feedback on care</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b7b6cbe2c4f4c0c9_CalcTable" descr="A table showing changes since 2019, and whether those changes are statistically significant.">
            <a:extLst>
              <a:ext uri="{FF2B5EF4-FFF2-40B4-BE49-F238E27FC236}">
                <a16:creationId xmlns:a16="http://schemas.microsoft.com/office/drawing/2014/main" id="{15759C35-208D-4DFC-BAD6-D61F516D6CD8}"/>
              </a:ext>
            </a:extLst>
          </p:cNvPr>
          <p:cNvGraphicFramePr>
            <a:graphicFrameLocks noGrp="1"/>
          </p:cNvGraphicFramePr>
          <p:nvPr>
            <p:extLst>
              <p:ext uri="{D42A27DB-BD31-4B8C-83A1-F6EECF244321}">
                <p14:modId xmlns:p14="http://schemas.microsoft.com/office/powerpoint/2010/main" val="1492787405"/>
              </p:ext>
            </p:extLst>
          </p:nvPr>
        </p:nvGraphicFramePr>
        <p:xfrm>
          <a:off x="444475" y="2825131"/>
          <a:ext cx="11311202" cy="24384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During your hospital stay, were you ever asked to give your views on the quality of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1.8▲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1.0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13" name="D_659596422df121ec" hidden="1">
            <a:extLst>
              <a:ext uri="{FF2B5EF4-FFF2-40B4-BE49-F238E27FC236}">
                <a16:creationId xmlns:a16="http://schemas.microsoft.com/office/drawing/2014/main" id="{A8D25CA4-53FB-4D54-88E1-CD4F953F23A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3653754"/>
              </p:ext>
            </p:extLst>
          </p:nvPr>
        </p:nvGraphicFramePr>
        <p:xfrm>
          <a:off x="-1200727" y="2800927"/>
          <a:ext cx="1037342"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a16="http://schemas.microsoft.com/office/drawing/2014/main" id="{E61E16E4-224D-48D1-8644-F8956240DE7E}"/>
              </a:ext>
            </a:extLst>
          </p:cNvPr>
          <p:cNvGraphicFramePr>
            <a:graphicFrameLocks noGrp="1"/>
          </p:cNvGraphicFramePr>
          <p:nvPr>
            <p:extLst>
              <p:ext uri="{D42A27DB-BD31-4B8C-83A1-F6EECF244321}">
                <p14:modId xmlns:p14="http://schemas.microsoft.com/office/powerpoint/2010/main" val="2967919825"/>
              </p:ext>
            </p:extLst>
          </p:nvPr>
        </p:nvGraphicFramePr>
        <p:xfrm>
          <a:off x="449263" y="3481179"/>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Respect and dignity</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4" name="D_e856b93306fa6729_CalcTable" descr="A table showing changes since 2019, and whether those changes are statistically significant.">
            <a:extLst>
              <a:ext uri="{FF2B5EF4-FFF2-40B4-BE49-F238E27FC236}">
                <a16:creationId xmlns:a16="http://schemas.microsoft.com/office/drawing/2014/main" id="{31B73F92-45A6-4CCF-876A-0F0389162C6A}"/>
              </a:ext>
            </a:extLst>
          </p:cNvPr>
          <p:cNvGraphicFramePr>
            <a:graphicFrameLocks noGrp="1"/>
          </p:cNvGraphicFramePr>
          <p:nvPr>
            <p:extLst>
              <p:ext uri="{D42A27DB-BD31-4B8C-83A1-F6EECF244321}">
                <p14:modId xmlns:p14="http://schemas.microsoft.com/office/powerpoint/2010/main" val="3684213832"/>
              </p:ext>
            </p:extLst>
          </p:nvPr>
        </p:nvGraphicFramePr>
        <p:xfrm>
          <a:off x="441426" y="3745627"/>
          <a:ext cx="11311206" cy="243840"/>
        </p:xfrm>
        <a:graphic>
          <a:graphicData uri="http://schemas.openxmlformats.org/drawingml/2006/table">
            <a:tbl>
              <a:tblPr firstRow="1" bandRow="1">
                <a:tableStyleId>{2D5ABB26-0587-4C30-8999-92F81FD0307C}</a:tableStyleId>
              </a:tblPr>
              <a:tblGrid>
                <a:gridCol w="542655">
                  <a:extLst>
                    <a:ext uri="{9D8B030D-6E8A-4147-A177-3AD203B41FA5}">
                      <a16:colId xmlns:a16="http://schemas.microsoft.com/office/drawing/2014/main" val="2230222494"/>
                    </a:ext>
                  </a:extLst>
                </a:gridCol>
                <a:gridCol w="7610178">
                  <a:extLst>
                    <a:ext uri="{9D8B030D-6E8A-4147-A177-3AD203B41FA5}">
                      <a16:colId xmlns:a16="http://schemas.microsoft.com/office/drawing/2014/main" val="36032782"/>
                    </a:ext>
                  </a:extLst>
                </a:gridCol>
                <a:gridCol w="1052791">
                  <a:extLst>
                    <a:ext uri="{9D8B030D-6E8A-4147-A177-3AD203B41FA5}">
                      <a16:colId xmlns:a16="http://schemas.microsoft.com/office/drawing/2014/main" val="685697838"/>
                    </a:ext>
                  </a:extLst>
                </a:gridCol>
                <a:gridCol w="1052791">
                  <a:extLst>
                    <a:ext uri="{9D8B030D-6E8A-4147-A177-3AD203B41FA5}">
                      <a16:colId xmlns:a16="http://schemas.microsoft.com/office/drawing/2014/main" val="2193533411"/>
                    </a:ext>
                  </a:extLst>
                </a:gridCol>
                <a:gridCol w="105279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did you feel you were treated with respect and dignity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532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21" name="Table 21">
            <a:extLst>
              <a:ext uri="{FF2B5EF4-FFF2-40B4-BE49-F238E27FC236}">
                <a16:creationId xmlns:a16="http://schemas.microsoft.com/office/drawing/2014/main" id="{62C74DB7-A0CA-471F-A8FE-05F655727FE5}"/>
              </a:ext>
            </a:extLst>
          </p:cNvPr>
          <p:cNvGraphicFramePr>
            <a:graphicFrameLocks noGrp="1"/>
          </p:cNvGraphicFramePr>
          <p:nvPr>
            <p:extLst>
              <p:ext uri="{D42A27DB-BD31-4B8C-83A1-F6EECF244321}">
                <p14:modId xmlns:p14="http://schemas.microsoft.com/office/powerpoint/2010/main" val="3969158044"/>
              </p:ext>
            </p:extLst>
          </p:nvPr>
        </p:nvGraphicFramePr>
        <p:xfrm>
          <a:off x="449263" y="4410256"/>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Overall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5" name="D_ea0ce0ed9f8ff85b_CalcTable" descr="A table showing changes since 2019, and whether those changes are statistically significant.">
            <a:extLst>
              <a:ext uri="{FF2B5EF4-FFF2-40B4-BE49-F238E27FC236}">
                <a16:creationId xmlns:a16="http://schemas.microsoft.com/office/drawing/2014/main" id="{27793385-8859-4A20-8D08-9DC24EDDF0A9}"/>
              </a:ext>
            </a:extLst>
          </p:cNvPr>
          <p:cNvGraphicFramePr>
            <a:graphicFrameLocks noGrp="1"/>
          </p:cNvGraphicFramePr>
          <p:nvPr>
            <p:extLst>
              <p:ext uri="{D42A27DB-BD31-4B8C-83A1-F6EECF244321}">
                <p14:modId xmlns:p14="http://schemas.microsoft.com/office/powerpoint/2010/main" val="1267590053"/>
              </p:ext>
            </p:extLst>
          </p:nvPr>
        </p:nvGraphicFramePr>
        <p:xfrm>
          <a:off x="444475" y="4681363"/>
          <a:ext cx="11311202" cy="73152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how was your experience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529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6" name="D_b7b6cbe2c4f4c0c9" hidden="1">
            <a:extLst>
              <a:ext uri="{FF2B5EF4-FFF2-40B4-BE49-F238E27FC236}">
                <a16:creationId xmlns:a16="http://schemas.microsoft.com/office/drawing/2014/main" id="{50C95A9B-E0A3-479C-BC66-60EEC7B0503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2431385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D_e856b93306fa6729" hidden="1">
            <a:extLst>
              <a:ext uri="{FF2B5EF4-FFF2-40B4-BE49-F238E27FC236}">
                <a16:creationId xmlns:a16="http://schemas.microsoft.com/office/drawing/2014/main" id="{83687FE2-0E51-43AC-BAE9-DD9D099512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50375521"/>
              </p:ext>
            </p:extLst>
          </p:nvPr>
        </p:nvGraphicFramePr>
        <p:xfrm>
          <a:off x="0" y="5699904"/>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D_ea0ce0ed9f8ff85b" hidden="1">
            <a:extLst>
              <a:ext uri="{FF2B5EF4-FFF2-40B4-BE49-F238E27FC236}">
                <a16:creationId xmlns:a16="http://schemas.microsoft.com/office/drawing/2014/main" id="{4E435D0B-641D-4222-97AB-3767DB0D49D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52880043"/>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Ipsos Ribbon Rules" hidden="1">
            <a:extLst>
              <a:ext uri="{FF2B5EF4-FFF2-40B4-BE49-F238E27FC236}">
                <a16:creationId xmlns:a16="http://schemas.microsoft.com/office/drawing/2014/main" id="{C0943531-45A3-4DF5-A9D7-10389F6739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2936555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
        <p:nvSpPr>
          <p:cNvPr id="18" name="DOIDELETE" hidden="1">
            <a:extLst>
              <a:ext uri="{FF2B5EF4-FFF2-40B4-BE49-F238E27FC236}">
                <a16:creationId xmlns:a16="http://schemas.microsoft.com/office/drawing/2014/main" id="{277700AF-6C01-4C42-AE9F-653E7D4D61E5}"/>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5947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B97C924-6D3E-4B64-8773-EFC467276A1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a:t>
            </a:fld>
            <a:r>
              <a:rPr lang="en-GB" sz="900" b="1" dirty="0">
                <a:solidFill>
                  <a:schemeClr val="bg1"/>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CE59F99F-74E6-4654-8AAF-5D12CA169FF8}"/>
              </a:ext>
            </a:extLst>
          </p:cNvPr>
          <p:cNvSpPr>
            <a:spLocks noGrp="1"/>
          </p:cNvSpPr>
          <p:nvPr>
            <p:ph type="title"/>
          </p:nvPr>
        </p:nvSpPr>
        <p:spPr>
          <a:xfrm>
            <a:off x="657463" y="2247850"/>
            <a:ext cx="7535596" cy="761900"/>
          </a:xfrm>
        </p:spPr>
        <p:txBody>
          <a:bodyPr/>
          <a:lstStyle/>
          <a:p>
            <a:r>
              <a:rPr lang="en-GB" dirty="0"/>
              <a:t>Headline results</a:t>
            </a: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657463" y="3781425"/>
            <a:ext cx="5154159"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about your trust population</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benchmarking for your trust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top and bottom scores for your trust</a:t>
            </a:r>
          </a:p>
        </p:txBody>
      </p:sp>
    </p:spTree>
    <p:extLst>
      <p:ext uri="{BB962C8B-B14F-4D97-AF65-F5344CB8AC3E}">
        <p14:creationId xmlns:p14="http://schemas.microsoft.com/office/powerpoint/2010/main" val="41569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780855" y="2175127"/>
            <a:ext cx="7422765" cy="553998"/>
          </a:xfrm>
        </p:spPr>
        <p:txBody>
          <a:bodyPr/>
          <a:lstStyle/>
          <a:p>
            <a:r>
              <a:rPr lang="en-GB" sz="4000" dirty="0"/>
              <a:t>For further information</a:t>
            </a:r>
            <a:endParaRPr lang="en-GB" dirty="0"/>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833340" y="3779191"/>
            <a:ext cx="9577485"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000" b="1" dirty="0">
                <a:latin typeface="Arial" panose="020B0604020202020204" pitchFamily="34" charset="0"/>
                <a:cs typeface="Arial" panose="020B0604020202020204" pitchFamily="34" charset="0"/>
              </a:rPr>
              <a:t>Please contact the Coordination Centre for Mixed Methods: </a:t>
            </a:r>
            <a:r>
              <a:rPr lang="en-GB" sz="2000" b="1" u="sng"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InpatientCoordination@ipsos.com</a:t>
            </a: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BDB9005-4771-48A6-8DC6-8A58B4633E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hyp="http://schemas.microsoft.com/office/drawing/2018/hyperlinkcolor" xmlns:adec="http://schemas.microsoft.com/office/drawing/2017/decorative">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DC588BF7-52C9-4FF7-9C7F-26C2F2D4117E}"/>
              </a:ext>
            </a:extLst>
          </p:cNvPr>
          <p:cNvSpPr txBox="1">
            <a:spLocks noGrp="1"/>
          </p:cNvSpPr>
          <p:nvPr>
            <p:ph type="title" idx="4294967295"/>
          </p:nvPr>
        </p:nvSpPr>
        <p:spPr>
          <a:xfrm>
            <a:off x="741600" y="2011055"/>
            <a:ext cx="1027087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Arial Black" panose="020B0A04020102020204" pitchFamily="34" charset="0"/>
                <a:ea typeface="+mj-ea"/>
                <a:cs typeface="+mj-cs"/>
              </a:rPr>
              <a:t>Appendix</a:t>
            </a:r>
            <a:endParaRPr kumimoji="0" lang="en-GB" sz="4000" b="0"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1ca892d8a272511b"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4911017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Comparison to other trusts</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worse or </a:t>
            </a:r>
            <a:r>
              <a:rPr lang="en-GB" sz="1400" dirty="0">
                <a:latin typeface="Arial" panose="020B0604020202020204" pitchFamily="34" charset="0"/>
                <a:cs typeface="Arial" panose="020B0604020202020204" pitchFamily="34" charset="0"/>
              </a:rPr>
              <a:t>worse compared with all other trusts are listed below. The questions where your trust has performed about the same compared with all other trusts have not been listed.</a:t>
            </a:r>
          </a:p>
        </p:txBody>
      </p:sp>
      <p:graphicFrame>
        <p:nvGraphicFramePr>
          <p:cNvPr id="6" name="D_1ca892d8a272511b_CalcTable">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380415186"/>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Much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E87722"/>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F1BE48"/>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“much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Q32. Beforehand, how well did hospital staff answer your questions about the operations or procedures?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4002929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cf6096790601720f"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0743706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94DF4953-08C7-4C67-8D40-8CA00369CF5A}"/>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D4240E90-BE06-49A9-B541-95814EE467EE}"/>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worse or </a:t>
            </a:r>
            <a:r>
              <a:rPr lang="en-GB" sz="1400" dirty="0">
                <a:latin typeface="Arial" panose="020B0604020202020204" pitchFamily="34" charset="0"/>
                <a:cs typeface="Arial" panose="020B0604020202020204" pitchFamily="34" charset="0"/>
              </a:rPr>
              <a:t>somewhat better compared with all other trusts are listed below. The questions where your trust has performed about the same compared with all other trusts have not been listed.</a:t>
            </a:r>
          </a:p>
        </p:txBody>
      </p:sp>
      <p:graphicFrame>
        <p:nvGraphicFramePr>
          <p:cNvPr id="10" name="D_cf6096790601720f_CalcTable">
            <a:extLst>
              <a:ext uri="{FF2B5EF4-FFF2-40B4-BE49-F238E27FC236}">
                <a16:creationId xmlns:a16="http://schemas.microsoft.com/office/drawing/2014/main" id="{906CA1D3-F8FE-4CCF-8D0B-E67045ECCAB6}"/>
              </a:ext>
            </a:extLst>
          </p:cNvPr>
          <p:cNvGraphicFramePr>
            <a:graphicFrameLocks noGrp="1"/>
          </p:cNvGraphicFramePr>
          <p:nvPr>
            <p:extLst>
              <p:ext uri="{D42A27DB-BD31-4B8C-83A1-F6EECF244321}">
                <p14:modId xmlns:p14="http://schemas.microsoft.com/office/powerpoint/2010/main" val="2500231676"/>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Somewhat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FFD966"/>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A9D18E"/>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Q5. Were you ever prevented from sleeping at night by hospital lighting?</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Q7. Did the hospital staff explain the reasons for changing wards during the night in a way you could understand?</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3807275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b308a015d1755827"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8712041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better or much better </a:t>
            </a:r>
            <a:r>
              <a:rPr lang="en-GB" sz="1400" dirty="0">
                <a:latin typeface="Arial" panose="020B0604020202020204" pitchFamily="34" charset="0"/>
                <a:cs typeface="Arial" panose="020B0604020202020204" pitchFamily="34" charset="0"/>
              </a:rPr>
              <a:t>compared with all other trusts are listed below. The questions where your trust has performed about the same compared with all other trusts have not been listed.</a:t>
            </a:r>
          </a:p>
        </p:txBody>
      </p:sp>
      <p:graphicFrame>
        <p:nvGraphicFramePr>
          <p:cNvPr id="9" name="D_b308a015d1755827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3109855384"/>
              </p:ext>
            </p:extLst>
          </p:nvPr>
        </p:nvGraphicFramePr>
        <p:xfrm>
          <a:off x="469068"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Better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5FBD83"/>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419999"/>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“much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120643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0490379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11657549"/>
              </p:ext>
            </p:extLst>
          </p:nvPr>
        </p:nvGraphicFramePr>
        <p:xfrm>
          <a:off x="469068" y="1548000"/>
          <a:ext cx="11253864" cy="2013248"/>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Q49. During your hospital stay, were you ever asked to give your views on the quality of your care?</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+0.9</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Q22. In your opinion, were there enough nurses on duty to care for you in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-0.5</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Q39. Before you left hospital, were you given any information about what you should or should not do after leaving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+0.5</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Q19. When you asked nurses questions, did you get answers you could understand?</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-0.4</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6048747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Q32. Beforehand, how well did hospital staff answer your questions about the operations or procedures?</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-0.4</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1806438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Q24. To what extent did staff looking after you involve you in decisions about your care and treatment?</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-0.4</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mpd="sng">
                      <a:solidFill>
                        <a:srgbClr val="FFFFFF"/>
                      </a:solidFill>
                      <a:prstDash val="solid"/>
                    </a:lnB>
                  </a:tcPr>
                </a:tc>
                <a:extLst>
                  <a:ext uri="{0D108BD9-81ED-4DB2-BD59-A6C34878D82A}">
                    <a16:rowId xmlns:a16="http://schemas.microsoft.com/office/drawing/2014/main" val="1219880267"/>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9357178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406298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DA13509B-F2E3-4D89-BF46-CAE9F9DCBA2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434" b="20698"/>
          <a:stretch/>
        </p:blipFill>
        <p:spPr>
          <a:xfrm>
            <a:off x="10256715" y="4924926"/>
            <a:ext cx="1935285" cy="1917032"/>
          </a:xfrm>
          <a:prstGeom prst="rect">
            <a:avLst/>
          </a:prstGeom>
          <a:effectLst>
            <a:outerShdw blurRad="50800" dist="38100" dir="8100000" sx="103000" sy="103000" algn="tr" rotWithShape="0">
              <a:prstClr val="black">
                <a:alpha val="40000"/>
              </a:prstClr>
            </a:outerShdw>
          </a:effectLst>
          <a:scene3d>
            <a:camera prst="orthographicFront">
              <a:rot lat="0" lon="0" rev="0"/>
            </a:camera>
            <a:lightRig rig="threePt" dir="t"/>
          </a:scene3d>
        </p:spPr>
      </p:pic>
      <p:sp>
        <p:nvSpPr>
          <p:cNvPr id="95" name="Slide Number Placeholder 1">
            <a:extLst>
              <a:ext uri="{FF2B5EF4-FFF2-40B4-BE49-F238E27FC236}">
                <a16:creationId xmlns:a16="http://schemas.microsoft.com/office/drawing/2014/main" id="{7F8BC40C-3798-465B-867E-EEE860FF7D4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76</a:t>
            </a:fld>
            <a:r>
              <a:rPr lang="en-GB" sz="900" b="1"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D28752E-30BD-4E46-8080-FF0F85038026}"/>
              </a:ext>
              <a:ext uri="{C183D7F6-B498-43B3-948B-1728B52AA6E4}">
                <adec:decorative xmlns:adec="http://schemas.microsoft.com/office/drawing/2017/decorative" val="1"/>
              </a:ext>
            </a:extLst>
          </p:cNvPr>
          <p:cNvSpPr/>
          <p:nvPr/>
        </p:nvSpPr>
        <p:spPr>
          <a:xfrm>
            <a:off x="431663" y="6541217"/>
            <a:ext cx="300412" cy="10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3531356D-40DD-480C-BFB8-4BDAB963AEC3}"/>
              </a:ext>
            </a:extLst>
          </p:cNvPr>
          <p:cNvSpPr>
            <a:spLocks noGrp="1"/>
          </p:cNvSpPr>
          <p:nvPr>
            <p:ph type="title" idx="4294967295"/>
          </p:nvPr>
        </p:nvSpPr>
        <p:spPr>
          <a:xfrm>
            <a:off x="270762" y="725638"/>
            <a:ext cx="9341700" cy="483450"/>
          </a:xfrm>
        </p:spPr>
        <p:txBody>
          <a:bodyPr>
            <a:normAutofit/>
          </a:bodyPr>
          <a:lstStyle/>
          <a:p>
            <a:r>
              <a:rPr lang="en-GB" sz="2800" b="1" dirty="0">
                <a:solidFill>
                  <a:srgbClr val="005EB8"/>
                </a:solidFill>
                <a:latin typeface="Arial"/>
              </a:rPr>
              <a:t>NHS Adult Inpatient Survey 2021</a:t>
            </a:r>
          </a:p>
        </p:txBody>
      </p:sp>
      <p:sp>
        <p:nvSpPr>
          <p:cNvPr id="11" name="Title 6">
            <a:extLst>
              <a:ext uri="{FF2B5EF4-FFF2-40B4-BE49-F238E27FC236}">
                <a16:creationId xmlns:a16="http://schemas.microsoft.com/office/drawing/2014/main" id="{8971284B-1085-41CD-8B6F-4CB89E7CB02C}"/>
              </a:ext>
            </a:extLst>
          </p:cNvPr>
          <p:cNvSpPr txBox="1">
            <a:spLocks/>
          </p:cNvSpPr>
          <p:nvPr/>
        </p:nvSpPr>
        <p:spPr>
          <a:xfrm>
            <a:off x="340662" y="1196388"/>
            <a:ext cx="11580576"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lvl="0">
              <a:defRPr/>
            </a:pPr>
            <a:r>
              <a:rPr kumimoji="0" lang="en-GB" sz="2000" b="1" i="0" u="none" strike="noStrike" kern="1200" cap="none" spc="0" normalizeH="0" baseline="0" noProof="0" dirty="0">
                <a:ln>
                  <a:noFill/>
                </a:ln>
                <a:solidFill>
                  <a:srgbClr val="005EB8"/>
                </a:solidFill>
                <a:effectLst/>
                <a:uLnTx/>
                <a:uFillTx/>
                <a:latin typeface="Arial"/>
                <a:ea typeface="+mj-ea"/>
                <a:cs typeface="+mj-cs"/>
              </a:rPr>
              <a:t>Results for Royal Berkshire NHS Foundation Trust</a:t>
            </a:r>
          </a:p>
        </p:txBody>
      </p:sp>
      <p:sp>
        <p:nvSpPr>
          <p:cNvPr id="21" name="Title 6">
            <a:extLst>
              <a:ext uri="{FF2B5EF4-FFF2-40B4-BE49-F238E27FC236}">
                <a16:creationId xmlns:a16="http://schemas.microsoft.com/office/drawing/2014/main" id="{15364654-6F57-41EB-AA26-0ECBBBF1D9E3}"/>
              </a:ext>
            </a:extLst>
          </p:cNvPr>
          <p:cNvSpPr txBox="1">
            <a:spLocks/>
          </p:cNvSpPr>
          <p:nvPr/>
        </p:nvSpPr>
        <p:spPr>
          <a:xfrm>
            <a:off x="395007" y="1725420"/>
            <a:ext cx="5380135"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rgbClr val="419999"/>
                </a:solidFill>
                <a:effectLst/>
                <a:uLnTx/>
                <a:uFillTx/>
                <a:latin typeface="Arial"/>
                <a:ea typeface="+mj-ea"/>
                <a:cs typeface="+mj-cs"/>
              </a:rPr>
              <a:t>is best</a:t>
            </a:r>
          </a:p>
        </p:txBody>
      </p:sp>
      <p:graphicFrame>
        <p:nvGraphicFramePr>
          <p:cNvPr id="17" name="D_5e64f96e7fde5fa6_CalcTable">
            <a:extLst>
              <a:ext uri="{FF2B5EF4-FFF2-40B4-BE49-F238E27FC236}">
                <a16:creationId xmlns:a16="http://schemas.microsoft.com/office/drawing/2014/main" id="{C39E0B58-D085-4F86-9390-F4E078C4050D}"/>
              </a:ext>
            </a:extLst>
          </p:cNvPr>
          <p:cNvGraphicFramePr>
            <a:graphicFrameLocks noGrp="1"/>
          </p:cNvGraphicFramePr>
          <p:nvPr>
            <p:extLst>
              <p:ext uri="{D42A27DB-BD31-4B8C-83A1-F6EECF244321}">
                <p14:modId xmlns:p14="http://schemas.microsoft.com/office/powerpoint/2010/main" val="252056806"/>
              </p:ext>
            </p:extLst>
          </p:nvPr>
        </p:nvGraphicFramePr>
        <p:xfrm>
          <a:off x="400607" y="2156977"/>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Wingdings" panose="05000000000000000000" pitchFamily="2" charset="2"/>
                        <a:buChar char="ü"/>
                        <a:defRPr/>
                      </a:pPr>
                      <a:r>
                        <a:rPr kumimoji="0" lang="en-GB" sz="1250" b="0" i="0" u="none" strike="noStrike" kern="1200" cap="none" spc="0" normalizeH="0" baseline="0" noProof="0">
                          <a:ln>
                            <a:noFill/>
                          </a:ln>
                          <a:solidFill>
                            <a:prstClr val="black"/>
                          </a:solidFill>
                          <a:effectLst/>
                          <a:uLnTx/>
                          <a:uFillTx/>
                          <a:latin typeface="Arial"/>
                          <a:ea typeface="+mn-ea"/>
                          <a:cs typeface="+mn-cs"/>
                        </a:rPr>
                        <a:t>Changing wards during the night: staff explaining the reason for patients needing to change wards during the night
Contact: patients being given information about who to contact if they were worried about their condition or treatment after leaving hospital
Dietary needs or requirements: patients being offered food that met any dietary needs or requirements they had
Feedback on care: patients being asked to give their views on the quality of their care
Further health or social care services: patients being given information about further health or social care services they may need after leaving hospital</a:t>
                      </a:r>
                      <a:endParaRPr lang="en-GB" sz="1250" b="0" dirty="0"/>
                    </a:p>
                  </a:txBody>
                  <a:tcPr anchor="ctr">
                    <a:lnL w="6350" cap="flat" cmpd="sng" algn="ctr">
                      <a:solidFill>
                        <a:srgbClr val="419999"/>
                      </a:solidFill>
                      <a:prstDash val="solid"/>
                      <a:round/>
                      <a:headEnd type="none" w="med" len="med"/>
                      <a:tailEnd type="none" w="med" len="med"/>
                    </a:lnL>
                    <a:lnR w="6350" cap="flat" cmpd="sng" algn="ctr">
                      <a:solidFill>
                        <a:srgbClr val="419999"/>
                      </a:solidFill>
                      <a:prstDash val="solid"/>
                      <a:round/>
                      <a:headEnd type="none" w="med" len="med"/>
                      <a:tailEnd type="none" w="med" len="med"/>
                    </a:lnR>
                    <a:lnT w="6350" cap="flat" cmpd="sng" algn="ctr">
                      <a:solidFill>
                        <a:srgbClr val="419999"/>
                      </a:solidFill>
                      <a:prstDash val="solid"/>
                      <a:round/>
                      <a:headEnd type="none" w="med" len="med"/>
                      <a:tailEnd type="none" w="med" len="med"/>
                    </a:lnT>
                    <a:lnB w="6350" cap="flat" cmpd="sng" algn="ctr">
                      <a:solidFill>
                        <a:srgbClr val="419999"/>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22" name="Title 6">
            <a:extLst>
              <a:ext uri="{FF2B5EF4-FFF2-40B4-BE49-F238E27FC236}">
                <a16:creationId xmlns:a16="http://schemas.microsoft.com/office/drawing/2014/main" id="{3500BAE9-57CC-4BAF-87C0-D92C0896F54B}"/>
              </a:ext>
            </a:extLst>
          </p:cNvPr>
          <p:cNvSpPr txBox="1">
            <a:spLocks/>
          </p:cNvSpPr>
          <p:nvPr/>
        </p:nvSpPr>
        <p:spPr>
          <a:xfrm>
            <a:off x="6161818" y="1723825"/>
            <a:ext cx="5092701"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chemeClr val="accent2"/>
                </a:solidFill>
                <a:effectLst/>
                <a:uLnTx/>
                <a:uFillTx/>
                <a:latin typeface="Arial"/>
                <a:ea typeface="+mj-ea"/>
                <a:cs typeface="+mj-cs"/>
              </a:rPr>
              <a:t>could improve</a:t>
            </a:r>
          </a:p>
        </p:txBody>
      </p:sp>
      <p:graphicFrame>
        <p:nvGraphicFramePr>
          <p:cNvPr id="18" name="D_61c5889bef3b199c_CalcTable">
            <a:extLst>
              <a:ext uri="{FF2B5EF4-FFF2-40B4-BE49-F238E27FC236}">
                <a16:creationId xmlns:a16="http://schemas.microsoft.com/office/drawing/2014/main" id="{86960DCE-0C14-4861-B7BF-0BAF81D82884}"/>
              </a:ext>
            </a:extLst>
          </p:cNvPr>
          <p:cNvGraphicFramePr>
            <a:graphicFrameLocks noGrp="1"/>
          </p:cNvGraphicFramePr>
          <p:nvPr>
            <p:extLst>
              <p:ext uri="{D42A27DB-BD31-4B8C-83A1-F6EECF244321}">
                <p14:modId xmlns:p14="http://schemas.microsoft.com/office/powerpoint/2010/main" val="1745357941"/>
              </p:ext>
            </p:extLst>
          </p:nvPr>
        </p:nvGraphicFramePr>
        <p:xfrm>
          <a:off x="6161818" y="2168564"/>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Courier New" panose="02070309020205020404" pitchFamily="49" charset="0"/>
                        <a:buChar char="o"/>
                        <a:defRPr/>
                      </a:pPr>
                      <a:r>
                        <a:rPr kumimoji="0" lang="en-GB" sz="1250" b="0" i="0" u="none" strike="noStrike" kern="1200" cap="none" spc="0" normalizeH="0" baseline="0" noProof="0">
                          <a:ln>
                            <a:noFill/>
                          </a:ln>
                          <a:solidFill>
                            <a:prstClr val="black"/>
                          </a:solidFill>
                          <a:effectLst/>
                          <a:uLnTx/>
                          <a:uFillTx/>
                          <a:latin typeface="Arial"/>
                          <a:ea typeface="+mn-ea"/>
                          <a:cs typeface="+mn-cs"/>
                        </a:rPr>
                        <a:t>Privacy for discussions: patients being able to discuss their condition or treatment with hospital staff without being overheard
Disturbance from hospital lighting: patients not being bothered at night by hospital lighting
Noise from other patients: patients not being bothered by noise at night from other patients
Answers to questions: hospital staff answering patients' questions before the operation or procedure
Taking medication: patients being able to take medication they brought to hospital when needed</a:t>
                      </a:r>
                      <a:endParaRPr kumimoji="0" lang="en-GB" sz="1250" b="0" i="0" u="none" strike="noStrike" kern="1200" cap="none" spc="0" normalizeH="0" baseline="0" noProof="0" dirty="0">
                        <a:ln>
                          <a:noFill/>
                        </a:ln>
                        <a:solidFill>
                          <a:prstClr val="black"/>
                        </a:solidFill>
                        <a:effectLst/>
                        <a:uLnTx/>
                        <a:uFillTx/>
                        <a:latin typeface="Arial"/>
                        <a:ea typeface="+mn-ea"/>
                        <a:cs typeface="+mn-cs"/>
                      </a:endParaRPr>
                    </a:p>
                  </a:txBody>
                  <a:tcPr anchor="ctr">
                    <a:lnL w="6350" cap="flat" cmpd="sng" algn="ctr">
                      <a:solidFill>
                        <a:srgbClr val="E87722"/>
                      </a:solidFill>
                      <a:prstDash val="solid"/>
                      <a:round/>
                      <a:headEnd type="none" w="med" len="med"/>
                      <a:tailEnd type="none" w="med" len="med"/>
                    </a:lnL>
                    <a:lnR w="6350" cap="flat" cmpd="sng" algn="ctr">
                      <a:solidFill>
                        <a:srgbClr val="E87722"/>
                      </a:solidFill>
                      <a:prstDash val="solid"/>
                      <a:round/>
                      <a:headEnd type="none" w="med" len="med"/>
                      <a:tailEnd type="none" w="med" len="med"/>
                    </a:lnR>
                    <a:lnT w="6350" cap="flat" cmpd="sng" algn="ctr">
                      <a:solidFill>
                        <a:srgbClr val="E87722"/>
                      </a:solidFill>
                      <a:prstDash val="solid"/>
                      <a:round/>
                      <a:headEnd type="none" w="med" len="med"/>
                      <a:tailEnd type="none" w="med" len="med"/>
                    </a:lnT>
                    <a:lnB w="6350" cap="flat" cmpd="sng" algn="ctr">
                      <a:solidFill>
                        <a:srgbClr val="E87722"/>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96" name="Rectangle 95">
            <a:extLst>
              <a:ext uri="{FF2B5EF4-FFF2-40B4-BE49-F238E27FC236}">
                <a16:creationId xmlns:a16="http://schemas.microsoft.com/office/drawing/2014/main" id="{7C88008D-3774-4309-AACC-46F832C550A4}"/>
              </a:ext>
            </a:extLst>
          </p:cNvPr>
          <p:cNvSpPr/>
          <p:nvPr/>
        </p:nvSpPr>
        <p:spPr>
          <a:xfrm>
            <a:off x="363823" y="5180840"/>
            <a:ext cx="9892892" cy="646331"/>
          </a:xfrm>
          <a:prstGeom prst="rect">
            <a:avLst/>
          </a:prstGeom>
        </p:spPr>
        <p:txBody>
          <a:bodyPr wrap="square">
            <a:spAutoFit/>
          </a:bodyPr>
          <a:lstStyle/>
          <a:p>
            <a:r>
              <a:rPr lang="en-GB" sz="1150" dirty="0">
                <a:latin typeface="Arial" panose="020B0604020202020204" pitchFamily="34" charset="0"/>
                <a:cs typeface="Arial" panose="020B0604020202020204" pitchFamily="34" charset="0"/>
              </a:rPr>
              <a:t>These topics are calculated by comparing your trust’s results to the average of all trusts. “Where patient experience is best”: These are the five results for your trust that are highest compared with the average of all trusts. “Where patient experience could improve”: These are the five results for your trust that are lowest compared with the average of all trusts.</a:t>
            </a:r>
          </a:p>
        </p:txBody>
      </p:sp>
      <p:sp>
        <p:nvSpPr>
          <p:cNvPr id="12" name="Text Box 2">
            <a:extLst>
              <a:ext uri="{FF2B5EF4-FFF2-40B4-BE49-F238E27FC236}">
                <a16:creationId xmlns:a16="http://schemas.microsoft.com/office/drawing/2014/main" id="{3F526089-829D-4030-9A23-CD53A806EE34}"/>
              </a:ext>
            </a:extLst>
          </p:cNvPr>
          <p:cNvSpPr txBox="1"/>
          <p:nvPr/>
        </p:nvSpPr>
        <p:spPr>
          <a:xfrm>
            <a:off x="397285" y="5935496"/>
            <a:ext cx="9859429" cy="59619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This survey looked at the experiences of people who were discharged from an NHS acute hospital in November 2021. Between January 2022 and May 2022, a questionnaire was sent to 1250 inpatients at Royal Berkshire NHS Foundation Trust who had attended in late 2021. Responses were received from 541 patients at this trust. If you have any questions about the survey and our results, please contact [NHS TRUST TO INSERT CONTACT DETAILS].</a:t>
            </a:r>
          </a:p>
        </p:txBody>
      </p:sp>
      <p:graphicFrame>
        <p:nvGraphicFramePr>
          <p:cNvPr id="4" name="D_5e64f96e7fde5fa6" hidden="1">
            <a:extLst>
              <a:ext uri="{FF2B5EF4-FFF2-40B4-BE49-F238E27FC236}">
                <a16:creationId xmlns:a16="http://schemas.microsoft.com/office/drawing/2014/main" id="{FB0F0CB7-D0BA-4C64-A124-B0FBE7DFD6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2661553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D_61c5889bef3b199c" hidden="1">
            <a:extLst>
              <a:ext uri="{FF2B5EF4-FFF2-40B4-BE49-F238E27FC236}">
                <a16:creationId xmlns:a16="http://schemas.microsoft.com/office/drawing/2014/main" id="{5670BC92-4147-4C6C-9E92-08069DCAF1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73535571"/>
              </p:ext>
            </p:extLst>
          </p:nvPr>
        </p:nvGraphicFramePr>
        <p:xfrm>
          <a:off x="10160000" y="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466353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6070824"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070824"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a:t>
            </a:r>
          </a:p>
        </p:txBody>
      </p:sp>
      <p:sp>
        <p:nvSpPr>
          <p:cNvPr id="2" name="Rectangle 1">
            <a:extLst>
              <a:ext uri="{FF2B5EF4-FFF2-40B4-BE49-F238E27FC236}">
                <a16:creationId xmlns:a16="http://schemas.microsoft.com/office/drawing/2014/main" id="{C8FE1D46-5796-4660-8005-4272491A52FC}"/>
              </a:ext>
            </a:extLst>
          </p:cNvPr>
          <p:cNvSpPr/>
          <p:nvPr/>
        </p:nvSpPr>
        <p:spPr>
          <a:xfrm>
            <a:off x="345422" y="1230824"/>
            <a:ext cx="5618201" cy="5032147"/>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419999"/>
                </a:solidFill>
                <a:latin typeface="Arial" panose="020B0604020202020204" pitchFamily="34" charset="0"/>
                <a:cs typeface="Arial" panose="020B0604020202020204" pitchFamily="34" charset="0"/>
              </a:rPr>
              <a:t>dark green section </a:t>
            </a:r>
            <a:r>
              <a:rPr lang="en-GB" sz="11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5FBD83"/>
                </a:highlight>
                <a:latin typeface="Arial" panose="020B0604020202020204" pitchFamily="34" charset="0"/>
                <a:cs typeface="Arial" panose="020B0604020202020204" pitchFamily="34" charset="0"/>
              </a:rPr>
              <a:t>mid-green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A9D18E"/>
                </a:highlight>
                <a:latin typeface="Arial" panose="020B0604020202020204" pitchFamily="34" charset="0"/>
                <a:cs typeface="Arial" panose="020B0604020202020204" pitchFamily="34" charset="0"/>
              </a:rPr>
              <a:t>light 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D9D9D9"/>
                </a:highlight>
                <a:latin typeface="Arial" panose="020B0604020202020204" pitchFamily="34" charset="0"/>
                <a:cs typeface="Arial" panose="020B0604020202020204" pitchFamily="34" charset="0"/>
              </a:rPr>
              <a:t>grey section</a:t>
            </a:r>
            <a:r>
              <a:rPr lang="en-GB" sz="11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FD966"/>
                </a:highlight>
                <a:latin typeface="Arial" panose="020B0604020202020204" pitchFamily="34" charset="0"/>
                <a:cs typeface="Arial" panose="020B0604020202020204" pitchFamily="34" charset="0"/>
              </a:rPr>
              <a:t>yellow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1BE48"/>
                </a:highlight>
                <a:latin typeface="Arial" panose="020B0604020202020204" pitchFamily="34" charset="0"/>
                <a:cs typeface="Arial" panose="020B0604020202020204" pitchFamily="34" charset="0"/>
              </a:rPr>
              <a:t>light orange</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section of the graph, its result is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E87722"/>
                </a:solidFill>
                <a:latin typeface="Arial" panose="020B0604020202020204" pitchFamily="34" charset="0"/>
                <a:cs typeface="Arial" panose="020B0604020202020204" pitchFamily="34" charset="0"/>
              </a:rPr>
              <a:t>dark orange </a:t>
            </a:r>
            <a:r>
              <a:rPr lang="en-GB" sz="1100" dirty="0">
                <a:latin typeface="Arial" panose="020B0604020202020204" pitchFamily="34" charset="0"/>
                <a:cs typeface="Arial" panose="020B0604020202020204" pitchFamily="34" charset="0"/>
              </a:rPr>
              <a:t>section of the graph, its result is ‘Much worse than expected’.</a:t>
            </a:r>
          </a:p>
          <a:p>
            <a:pPr>
              <a:spcBef>
                <a:spcPts val="600"/>
              </a:spcBef>
              <a:spcAft>
                <a:spcPts val="600"/>
              </a:spcAft>
            </a:pPr>
            <a:r>
              <a:rPr lang="en-GB" sz="1100" dirty="0">
                <a:latin typeface="Arial" panose="020B0604020202020204" pitchFamily="34" charset="0"/>
                <a:cs typeface="Arial" panose="020B0604020202020204" pitchFamily="34" charset="0"/>
              </a:rPr>
              <a:t>These groupings are based on a rigorous statistical analysis of the data termed the ‘expected range’ technique.</a:t>
            </a:r>
          </a:p>
        </p:txBody>
      </p:sp>
      <p:pic>
        <p:nvPicPr>
          <p:cNvPr id="6" name="Picture 5" descr="A screenshot of a bar chart showing the section score for all NHS trusts">
            <a:extLst>
              <a:ext uri="{FF2B5EF4-FFF2-40B4-BE49-F238E27FC236}">
                <a16:creationId xmlns:a16="http://schemas.microsoft.com/office/drawing/2014/main" id="{BE1DECE5-5F90-40E3-868B-FE1A065F1F3E}"/>
              </a:ext>
            </a:extLst>
          </p:cNvPr>
          <p:cNvPicPr>
            <a:picLocks noChangeAspect="1"/>
          </p:cNvPicPr>
          <p:nvPr/>
        </p:nvPicPr>
        <p:blipFill>
          <a:blip r:embed="rId3"/>
          <a:stretch>
            <a:fillRect/>
          </a:stretch>
        </p:blipFill>
        <p:spPr>
          <a:xfrm>
            <a:off x="6111224" y="1755546"/>
            <a:ext cx="5802153" cy="2314575"/>
          </a:xfrm>
          <a:prstGeom prst="rect">
            <a:avLst/>
          </a:prstGeom>
        </p:spPr>
      </p:pic>
      <p:pic>
        <p:nvPicPr>
          <p:cNvPr id="9" name="Picture 8" descr="Image of expected range charts for three questions">
            <a:extLst>
              <a:ext uri="{FF2B5EF4-FFF2-40B4-BE49-F238E27FC236}">
                <a16:creationId xmlns:a16="http://schemas.microsoft.com/office/drawing/2014/main" id="{3A56686C-FD98-489F-907A-021B700BF847}"/>
              </a:ext>
            </a:extLst>
          </p:cNvPr>
          <p:cNvPicPr>
            <a:picLocks noChangeAspect="1"/>
          </p:cNvPicPr>
          <p:nvPr/>
        </p:nvPicPr>
        <p:blipFill>
          <a:blip r:embed="rId4"/>
          <a:stretch>
            <a:fillRect/>
          </a:stretch>
        </p:blipFill>
        <p:spPr>
          <a:xfrm>
            <a:off x="6198359" y="4719252"/>
            <a:ext cx="5715018" cy="1605805"/>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 (continued)</a:t>
            </a:r>
          </a:p>
        </p:txBody>
      </p:sp>
      <p:sp>
        <p:nvSpPr>
          <p:cNvPr id="6" name="Rectangle 5">
            <a:extLst>
              <a:ext uri="{FF2B5EF4-FFF2-40B4-BE49-F238E27FC236}">
                <a16:creationId xmlns:a16="http://schemas.microsoft.com/office/drawing/2014/main" id="{349E5466-CC81-455D-BF20-84AED778DC5D}"/>
              </a:ext>
            </a:extLst>
          </p:cNvPr>
          <p:cNvSpPr/>
          <p:nvPr/>
        </p:nvSpPr>
        <p:spPr>
          <a:xfrm>
            <a:off x="345600" y="1231200"/>
            <a:ext cx="11515286" cy="4909036"/>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1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pPr>
            <a:r>
              <a:rPr lang="en-GB" sz="11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a:spcBef>
                <a:spcPts val="600"/>
              </a:spcBef>
              <a:spcAft>
                <a:spcPts val="600"/>
              </a:spcAft>
            </a:pPr>
            <a:r>
              <a:rPr lang="en-GB" sz="1100" dirty="0">
                <a:latin typeface="Arial" panose="020B0604020202020204" pitchFamily="34" charset="0"/>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numbers of responses. </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Site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‘trust results’ section present site level benchmarking. This allows you to compare the results for sites within your trust with all other sites across trusts. It is important to note that there may be differences between the average score of the sites provided and the overall score for the trust. This may be related to the size of the sites, results for suppressed sites or weighting, as sites and trusts are weighted separately. In addition, if a single site result is presented for a trust, the ‘expected range’ category may differ: although the score achieved will be the same for both the site and for the trust, the upper and lower boundary levels will differ between the two due to them being calculated differently in each case.</a:t>
            </a:r>
          </a:p>
          <a:p>
            <a:pPr>
              <a:spcBef>
                <a:spcPts val="600"/>
              </a:spcBef>
              <a:spcAft>
                <a:spcPts val="600"/>
              </a:spcAft>
            </a:pPr>
            <a:r>
              <a:rPr lang="en-GB" sz="11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a:p>
            <a:pPr>
              <a:spcBef>
                <a:spcPts val="600"/>
              </a:spcBef>
              <a:spcAft>
                <a:spcPts val="600"/>
              </a:spcAft>
            </a:pPr>
            <a:r>
              <a:rPr lang="en-GB" sz="11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100" dirty="0">
                <a:latin typeface="Arial" panose="020B0604020202020204" pitchFamily="34" charset="0"/>
                <a:cs typeface="Arial" panose="020B0604020202020204" pitchFamily="34" charset="0"/>
                <a:hlinkClick r:id="rId3"/>
              </a:rPr>
              <a:t>NHS Surveys website</a:t>
            </a:r>
            <a:r>
              <a:rPr lang="en-GB"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29252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An example of scoring</a:t>
            </a:r>
          </a:p>
        </p:txBody>
      </p:sp>
      <p:sp>
        <p:nvSpPr>
          <p:cNvPr id="7" name="Rectangle 6">
            <a:extLst>
              <a:ext uri="{FF2B5EF4-FFF2-40B4-BE49-F238E27FC236}">
                <a16:creationId xmlns:a16="http://schemas.microsoft.com/office/drawing/2014/main" id="{80DFDC09-B9BF-4EA2-8B8A-CE19D491B28C}"/>
              </a:ext>
            </a:extLst>
          </p:cNvPr>
          <p:cNvSpPr/>
          <p:nvPr/>
        </p:nvSpPr>
        <p:spPr>
          <a:xfrm>
            <a:off x="345599" y="1231200"/>
            <a:ext cx="11502129" cy="4909036"/>
          </a:xfrm>
          <a:prstGeom prst="rect">
            <a:avLst/>
          </a:prstGeom>
        </p:spPr>
        <p:txBody>
          <a:bodyPr wrap="square">
            <a:spAutoFit/>
          </a:bodyPr>
          <a:lstStyle/>
          <a:p>
            <a:pPr>
              <a:spcBef>
                <a:spcPts val="600"/>
              </a:spcBef>
              <a:spcAft>
                <a:spcPts val="600"/>
              </a:spcAft>
            </a:pPr>
            <a:r>
              <a:rPr lang="en-GB" sz="1100" dirty="0">
                <a:latin typeface="Arial" panose="020B0604020202020204" pitchFamily="34" charset="0"/>
                <a:cs typeface="Arial" panose="020B0604020202020204" pitchFamily="34" charset="0"/>
              </a:rPr>
              <a:t>Each evaluative question is scored on a scale from 0 to 10. The scores represent the extent to which the patient’s experience could be improved. A score of 0 is assigned to all responses that reflect considerable scope for improvement, whereas a score of 10 refers to the most positive patient experience possible. Where a number of options lay between the negative and positive responses, they are placed at equal intervals along the scale. Where options were provided that did not have any bearing on the trust’s performance in terms of patient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an individual respondent’s score</a:t>
            </a:r>
          </a:p>
          <a:p>
            <a:pPr>
              <a:spcBef>
                <a:spcPts val="600"/>
              </a:spcBef>
              <a:spcAft>
                <a:spcPts val="600"/>
              </a:spcAft>
            </a:pPr>
            <a:r>
              <a:rPr lang="en-GB" sz="1100" dirty="0">
                <a:latin typeface="Arial" panose="020B0604020202020204" pitchFamily="34" charset="0"/>
                <a:cs typeface="Arial" panose="020B0604020202020204" pitchFamily="34" charset="0"/>
              </a:rPr>
              <a:t>The following provides an example for the scoring system applied for each respondent. For question 15 “When you asked doctors questions, did you get answers you could understand”: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“Yes, always” would be given a score of 10, as this refers to the most positive patient experience possible.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“Sometimes”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“No, never”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codes “I did not have any questions” and “I did not feel able to ask questions” would not be scored, as they do not have a clear bearing on the trust’s performance in terms of patient experience.</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1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100" dirty="0">
                <a:latin typeface="Arial" panose="020B0604020202020204" pitchFamily="34" charset="0"/>
                <a:cs typeface="Arial" panose="020B0604020202020204" pitchFamily="34" charset="0"/>
                <a:hlinkClick r:id="rId3"/>
              </a:rPr>
              <a:t>survey technical document</a:t>
            </a:r>
            <a:r>
              <a:rPr lang="en-GB" sz="1100" dirty="0">
                <a:latin typeface="Arial" panose="020B0604020202020204" pitchFamily="34" charset="0"/>
                <a:cs typeface="Arial" panose="020B0604020202020204" pitchFamily="34" charset="0"/>
              </a:rPr>
              <a:t>.</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section score</a:t>
            </a:r>
          </a:p>
          <a:p>
            <a:r>
              <a:rPr lang="en-GB" sz="11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1">
            <a:extLst>
              <a:ext uri="{FF2B5EF4-FFF2-40B4-BE49-F238E27FC236}">
                <a16:creationId xmlns:a16="http://schemas.microsoft.com/office/drawing/2014/main" id="{681ACEB0-D42D-4458-AD77-AB74FC1240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2" name="Title 51">
            <a:extLst>
              <a:ext uri="{FF2B5EF4-FFF2-40B4-BE49-F238E27FC236}">
                <a16:creationId xmlns:a16="http://schemas.microsoft.com/office/drawing/2014/main" id="{612CD2E2-339E-4127-BFD6-2F06A3E1D274}"/>
              </a:ext>
            </a:extLst>
          </p:cNvPr>
          <p:cNvSpPr>
            <a:spLocks noGrp="1"/>
          </p:cNvSpPr>
          <p:nvPr>
            <p:ph type="title"/>
          </p:nvPr>
        </p:nvSpPr>
        <p:spPr>
          <a:xfrm>
            <a:off x="419970" y="586232"/>
            <a:ext cx="5106623" cy="588823"/>
          </a:xfrm>
        </p:spPr>
        <p:txBody>
          <a:bodyPr>
            <a:normAutofit/>
          </a:bodyPr>
          <a:lstStyle/>
          <a:p>
            <a:r>
              <a:rPr lang="en-GB" dirty="0"/>
              <a:t>Who took part in the survey?</a:t>
            </a:r>
          </a:p>
        </p:txBody>
      </p:sp>
      <p:sp>
        <p:nvSpPr>
          <p:cNvPr id="7" name="Rectangle 6">
            <a:extLst>
              <a:ext uri="{FF2B5EF4-FFF2-40B4-BE49-F238E27FC236}">
                <a16:creationId xmlns:a16="http://schemas.microsoft.com/office/drawing/2014/main" id="{035CAD14-7784-4EDD-B615-00BA0AB0F489}"/>
              </a:ext>
            </a:extLst>
          </p:cNvPr>
          <p:cNvSpPr/>
          <p:nvPr/>
        </p:nvSpPr>
        <p:spPr>
          <a:xfrm>
            <a:off x="449898" y="1104363"/>
            <a:ext cx="11442517"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This slide is included to help you interpret responses and to provide information about the population of patients who took part in the survey.</a:t>
            </a:r>
          </a:p>
        </p:txBody>
      </p:sp>
      <p:sp>
        <p:nvSpPr>
          <p:cNvPr id="179" name="D_bfd7761850884757" descr="Pie chart showing religion breakdown for this NHS trust.">
            <a:extLst>
              <a:ext uri="{FF2B5EF4-FFF2-40B4-BE49-F238E27FC236}">
                <a16:creationId xmlns:a16="http://schemas.microsoft.com/office/drawing/2014/main" id="{F64790F4-A2D2-4077-8645-A12CC4E723FF}"/>
              </a:ext>
            </a:extLst>
          </p:cNvPr>
          <p:cNvSpPr txBox="1"/>
          <p:nvPr/>
        </p:nvSpPr>
        <p:spPr>
          <a:xfrm>
            <a:off x="1098986" y="1446535"/>
            <a:ext cx="1007216"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1,250</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70" name="TextBox 69">
            <a:extLst>
              <a:ext uri="{FF2B5EF4-FFF2-40B4-BE49-F238E27FC236}">
                <a16:creationId xmlns:a16="http://schemas.microsoft.com/office/drawing/2014/main" id="{9F4CC52C-B708-4794-B6A0-B299E9C56511}"/>
              </a:ext>
            </a:extLst>
          </p:cNvPr>
          <p:cNvSpPr txBox="1"/>
          <p:nvPr/>
        </p:nvSpPr>
        <p:spPr>
          <a:xfrm>
            <a:off x="2163386" y="1571620"/>
            <a:ext cx="2136748"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invited to take part</a:t>
            </a:r>
          </a:p>
        </p:txBody>
      </p:sp>
      <p:sp>
        <p:nvSpPr>
          <p:cNvPr id="180" name="D_427908713d6a8d67" descr="Pie chart showing religion breakdown for this NHS trust.">
            <a:extLst>
              <a:ext uri="{FF2B5EF4-FFF2-40B4-BE49-F238E27FC236}">
                <a16:creationId xmlns:a16="http://schemas.microsoft.com/office/drawing/2014/main" id="{EF53C05F-EFFD-4611-A28C-F275098D0227}"/>
              </a:ext>
            </a:extLst>
          </p:cNvPr>
          <p:cNvSpPr txBox="1"/>
          <p:nvPr/>
        </p:nvSpPr>
        <p:spPr>
          <a:xfrm>
            <a:off x="1240785" y="1994944"/>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n-ea"/>
                <a:cs typeface="+mn-cs"/>
              </a:rPr>
              <a:t>541</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91" name="TextBox 90">
            <a:extLst>
              <a:ext uri="{FF2B5EF4-FFF2-40B4-BE49-F238E27FC236}">
                <a16:creationId xmlns:a16="http://schemas.microsoft.com/office/drawing/2014/main" id="{5A45D473-3CCC-4019-8687-3665A73AD394}"/>
              </a:ext>
            </a:extLst>
          </p:cNvPr>
          <p:cNvSpPr txBox="1"/>
          <p:nvPr/>
        </p:nvSpPr>
        <p:spPr>
          <a:xfrm>
            <a:off x="2163386" y="2119072"/>
            <a:ext cx="1902505"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completed</a:t>
            </a:r>
          </a:p>
        </p:txBody>
      </p:sp>
      <p:graphicFrame>
        <p:nvGraphicFramePr>
          <p:cNvPr id="181" name="D_be413b958b78b592_CalcTable" descr="Pie chart showing religion breakdown for this NHS trust.">
            <a:extLst>
              <a:ext uri="{FF2B5EF4-FFF2-40B4-BE49-F238E27FC236}">
                <a16:creationId xmlns:a16="http://schemas.microsoft.com/office/drawing/2014/main" id="{983C1813-F669-4468-AEE0-6FA8216EF67A}"/>
              </a:ext>
            </a:extLst>
          </p:cNvPr>
          <p:cNvGraphicFramePr>
            <a:graphicFrameLocks noGrp="1"/>
          </p:cNvGraphicFramePr>
          <p:nvPr>
            <p:extLst>
              <p:ext uri="{D42A27DB-BD31-4B8C-83A1-F6EECF244321}">
                <p14:modId xmlns:p14="http://schemas.microsoft.com/office/powerpoint/2010/main" val="1950883493"/>
              </p:ext>
            </p:extLst>
          </p:nvPr>
        </p:nvGraphicFramePr>
        <p:xfrm>
          <a:off x="1421001" y="2392340"/>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71%</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16" name="D_be413b958b78b592" hidden="1">
            <a:extLst>
              <a:ext uri="{FF2B5EF4-FFF2-40B4-BE49-F238E27FC236}">
                <a16:creationId xmlns:a16="http://schemas.microsoft.com/office/drawing/2014/main" id="{0274103A-BD6E-400B-93A4-B6B3EF377C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7034509"/>
              </p:ext>
            </p:extLst>
          </p:nvPr>
        </p:nvGraphicFramePr>
        <p:xfrm>
          <a:off x="-2092307" y="218515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101" name="TextBox 100">
            <a:extLst>
              <a:ext uri="{FF2B5EF4-FFF2-40B4-BE49-F238E27FC236}">
                <a16:creationId xmlns:a16="http://schemas.microsoft.com/office/drawing/2014/main" id="{3893E5C3-87FF-4423-898E-6E2B5F2B849F}"/>
              </a:ext>
            </a:extLst>
          </p:cNvPr>
          <p:cNvSpPr txBox="1"/>
          <p:nvPr/>
        </p:nvSpPr>
        <p:spPr>
          <a:xfrm>
            <a:off x="2163386" y="2447672"/>
            <a:ext cx="1948853"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urgent/emergency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82" name="D_efb409305485bc1d_CalcTable" descr="Pie chart showing religion breakdown for this NHS trust.">
            <a:extLst>
              <a:ext uri="{FF2B5EF4-FFF2-40B4-BE49-F238E27FC236}">
                <a16:creationId xmlns:a16="http://schemas.microsoft.com/office/drawing/2014/main" id="{1C550CE3-01EB-4596-AD6A-8B860764E437}"/>
              </a:ext>
            </a:extLst>
          </p:cNvPr>
          <p:cNvGraphicFramePr>
            <a:graphicFrameLocks noGrp="1"/>
          </p:cNvGraphicFramePr>
          <p:nvPr>
            <p:extLst>
              <p:ext uri="{D42A27DB-BD31-4B8C-83A1-F6EECF244321}">
                <p14:modId xmlns:p14="http://schemas.microsoft.com/office/powerpoint/2010/main" val="3157963467"/>
              </p:ext>
            </p:extLst>
          </p:nvPr>
        </p:nvGraphicFramePr>
        <p:xfrm>
          <a:off x="1429422" y="2640471"/>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29%</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66" name="D_efb409305485bc1d" hidden="1">
            <a:extLst>
              <a:ext uri="{FF2B5EF4-FFF2-40B4-BE49-F238E27FC236}">
                <a16:creationId xmlns:a16="http://schemas.microsoft.com/office/drawing/2014/main" id="{21928D7C-6D16-416E-B86F-9188353E62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66172527"/>
              </p:ext>
            </p:extLst>
          </p:nvPr>
        </p:nvGraphicFramePr>
        <p:xfrm>
          <a:off x="-2104096" y="2757593"/>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a:extLst>
              <a:ext uri="{FF2B5EF4-FFF2-40B4-BE49-F238E27FC236}">
                <a16:creationId xmlns:a16="http://schemas.microsoft.com/office/drawing/2014/main" id="{216D28FA-37E8-42F9-A1ED-5D1D2F41CBD8}"/>
              </a:ext>
            </a:extLst>
          </p:cNvPr>
          <p:cNvSpPr txBox="1"/>
          <p:nvPr/>
        </p:nvSpPr>
        <p:spPr>
          <a:xfrm>
            <a:off x="2163386" y="2687349"/>
            <a:ext cx="1402748"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planned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83" name="D_285472907bfa09bf" descr="Pie chart showing religion breakdown for this NHS trust.">
            <a:extLst>
              <a:ext uri="{FF2B5EF4-FFF2-40B4-BE49-F238E27FC236}">
                <a16:creationId xmlns:a16="http://schemas.microsoft.com/office/drawing/2014/main" id="{2D715A54-7842-4823-8F87-D2308AE2BB34}"/>
              </a:ext>
            </a:extLst>
          </p:cNvPr>
          <p:cNvSpPr txBox="1"/>
          <p:nvPr/>
        </p:nvSpPr>
        <p:spPr>
          <a:xfrm>
            <a:off x="1240785" y="2935613"/>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46%</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1EB9088-5661-4756-9FFE-E0C519BF9AC2}"/>
              </a:ext>
            </a:extLst>
          </p:cNvPr>
          <p:cNvSpPr txBox="1"/>
          <p:nvPr/>
        </p:nvSpPr>
        <p:spPr>
          <a:xfrm>
            <a:off x="2163386" y="3030297"/>
            <a:ext cx="1969854"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response rate</a:t>
            </a:r>
          </a:p>
        </p:txBody>
      </p:sp>
      <p:sp>
        <p:nvSpPr>
          <p:cNvPr id="184" name="D_201c5b530135454e" descr="Pie chart showing religion breakdown for this NHS trust.">
            <a:extLst>
              <a:ext uri="{FF2B5EF4-FFF2-40B4-BE49-F238E27FC236}">
                <a16:creationId xmlns:a16="http://schemas.microsoft.com/office/drawing/2014/main" id="{20B8222A-4DC4-435A-A78B-AA639CCF1E8B}"/>
              </a:ext>
            </a:extLst>
          </p:cNvPr>
          <p:cNvSpPr txBox="1"/>
          <p:nvPr/>
        </p:nvSpPr>
        <p:spPr>
          <a:xfrm>
            <a:off x="1240785" y="3329127"/>
            <a:ext cx="865417" cy="249812"/>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i="0" u="none" strike="noStrike" kern="1200" cap="none" spc="0" normalizeH="0" baseline="0" noProof="0">
                <a:ln>
                  <a:noFill/>
                </a:ln>
                <a:solidFill>
                  <a:srgbClr val="6D276A"/>
                </a:solidFill>
                <a:effectLst/>
                <a:uLnTx/>
                <a:uFillTx/>
                <a:latin typeface="Arial"/>
                <a:ea typeface="+mn-ea"/>
                <a:cs typeface="+mn-cs"/>
              </a:rPr>
              <a:t>39%</a:t>
            </a:r>
            <a:endParaRPr kumimoji="0" lang="en-GB" sz="120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1761B5D8-F921-4787-B6F8-502736A37BF5}"/>
              </a:ext>
            </a:extLst>
          </p:cNvPr>
          <p:cNvSpPr txBox="1"/>
          <p:nvPr/>
        </p:nvSpPr>
        <p:spPr>
          <a:xfrm>
            <a:off x="2163386" y="3383789"/>
            <a:ext cx="181030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average response rate for all trusts</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5" name="D_a2023f1c4af418b1_CalcTable" descr="Pie chart showing religion breakdown for this NHS trust.">
            <a:extLst>
              <a:ext uri="{FF2B5EF4-FFF2-40B4-BE49-F238E27FC236}">
                <a16:creationId xmlns:a16="http://schemas.microsoft.com/office/drawing/2014/main" id="{2BE8C4CD-94ED-7415-2068-F4C4CFE35F66}"/>
              </a:ext>
            </a:extLst>
          </p:cNvPr>
          <p:cNvGraphicFramePr>
            <a:graphicFrameLocks noGrp="1"/>
          </p:cNvGraphicFramePr>
          <p:nvPr>
            <p:extLst>
              <p:ext uri="{D42A27DB-BD31-4B8C-83A1-F6EECF244321}">
                <p14:modId xmlns:p14="http://schemas.microsoft.com/office/powerpoint/2010/main" val="3497078409"/>
              </p:ext>
            </p:extLst>
          </p:nvPr>
        </p:nvGraphicFramePr>
        <p:xfrm>
          <a:off x="1429422" y="3583446"/>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51%</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sp>
        <p:nvSpPr>
          <p:cNvPr id="109" name="TextBox 108">
            <a:extLst>
              <a:ext uri="{FF2B5EF4-FFF2-40B4-BE49-F238E27FC236}">
                <a16:creationId xmlns:a16="http://schemas.microsoft.com/office/drawing/2014/main" id="{0FC961B9-63D2-4A64-83E7-12AD0852E746}"/>
              </a:ext>
            </a:extLst>
          </p:cNvPr>
          <p:cNvSpPr txBox="1"/>
          <p:nvPr/>
        </p:nvSpPr>
        <p:spPr>
          <a:xfrm>
            <a:off x="2163386" y="3628018"/>
            <a:ext cx="204376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response rate for your trust last year</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43" name="TextBox 142">
            <a:extLst>
              <a:ext uri="{FF2B5EF4-FFF2-40B4-BE49-F238E27FC236}">
                <a16:creationId xmlns:a16="http://schemas.microsoft.com/office/drawing/2014/main" id="{143A08B6-3722-41C1-B9A1-373688EE8BE8}"/>
              </a:ext>
            </a:extLst>
          </p:cNvPr>
          <p:cNvSpPr txBox="1"/>
          <p:nvPr/>
        </p:nvSpPr>
        <p:spPr>
          <a:xfrm>
            <a:off x="5055881" y="1577506"/>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Ethnicity</a:t>
            </a:r>
          </a:p>
        </p:txBody>
      </p:sp>
      <p:graphicFrame>
        <p:nvGraphicFramePr>
          <p:cNvPr id="165" name="D_b82b3796f8eea913" descr="Pie chart showing ethnicity breakdown for this NHS trust.">
            <a:extLst>
              <a:ext uri="{FF2B5EF4-FFF2-40B4-BE49-F238E27FC236}">
                <a16:creationId xmlns:a16="http://schemas.microsoft.com/office/drawing/2014/main" id="{CEFB09EF-E953-44C8-9E92-3F8AD353D41C}"/>
              </a:ext>
            </a:extLst>
          </p:cNvPr>
          <p:cNvGraphicFramePr>
            <a:graphicFrameLocks/>
          </p:cNvGraphicFramePr>
          <p:nvPr>
            <p:extLst>
              <p:ext uri="{D42A27DB-BD31-4B8C-83A1-F6EECF244321}">
                <p14:modId xmlns:p14="http://schemas.microsoft.com/office/powerpoint/2010/main" val="2406854011"/>
              </p:ext>
            </p:extLst>
          </p:nvPr>
        </p:nvGraphicFramePr>
        <p:xfrm>
          <a:off x="4434431" y="1948230"/>
          <a:ext cx="3420025" cy="2080560"/>
        </p:xfrm>
        <a:graphic>
          <a:graphicData uri="http://schemas.openxmlformats.org/drawingml/2006/chart">
            <c:chart xmlns:c="http://schemas.openxmlformats.org/drawingml/2006/chart" xmlns:r="http://schemas.openxmlformats.org/officeDocument/2006/relationships" r:id="rId5"/>
          </a:graphicData>
        </a:graphic>
      </p:graphicFrame>
      <p:sp>
        <p:nvSpPr>
          <p:cNvPr id="144" name="TextBox 143">
            <a:extLst>
              <a:ext uri="{FF2B5EF4-FFF2-40B4-BE49-F238E27FC236}">
                <a16:creationId xmlns:a16="http://schemas.microsoft.com/office/drawing/2014/main" id="{8491380B-22F5-47C6-A677-9B4FA2357530}"/>
              </a:ext>
            </a:extLst>
          </p:cNvPr>
          <p:cNvSpPr txBox="1"/>
          <p:nvPr/>
        </p:nvSpPr>
        <p:spPr>
          <a:xfrm>
            <a:off x="8841392" y="1571113"/>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Religion</a:t>
            </a:r>
          </a:p>
        </p:txBody>
      </p:sp>
      <p:graphicFrame>
        <p:nvGraphicFramePr>
          <p:cNvPr id="174" name="D_e1d63f02e8fcd5ad" descr="Pie chart showing religion breakdown for this NHS trust.">
            <a:extLst>
              <a:ext uri="{FF2B5EF4-FFF2-40B4-BE49-F238E27FC236}">
                <a16:creationId xmlns:a16="http://schemas.microsoft.com/office/drawing/2014/main" id="{7280B139-E2F4-4E85-840D-83B9A52DB8C1}"/>
              </a:ext>
            </a:extLst>
          </p:cNvPr>
          <p:cNvGraphicFramePr>
            <a:graphicFrameLocks/>
          </p:cNvGraphicFramePr>
          <p:nvPr>
            <p:extLst>
              <p:ext uri="{D42A27DB-BD31-4B8C-83A1-F6EECF244321}">
                <p14:modId xmlns:p14="http://schemas.microsoft.com/office/powerpoint/2010/main" val="3590191481"/>
              </p:ext>
            </p:extLst>
          </p:nvPr>
        </p:nvGraphicFramePr>
        <p:xfrm>
          <a:off x="8256293" y="1967440"/>
          <a:ext cx="3410398" cy="2061350"/>
        </p:xfrm>
        <a:graphic>
          <a:graphicData uri="http://schemas.openxmlformats.org/drawingml/2006/chart">
            <c:chart xmlns:c="http://schemas.openxmlformats.org/drawingml/2006/chart" xmlns:r="http://schemas.openxmlformats.org/officeDocument/2006/relationships" r:id="rId6"/>
          </a:graphicData>
        </a:graphic>
      </p:graphicFrame>
      <p:sp>
        <p:nvSpPr>
          <p:cNvPr id="119" name="TextBox 118">
            <a:extLst>
              <a:ext uri="{FF2B5EF4-FFF2-40B4-BE49-F238E27FC236}">
                <a16:creationId xmlns:a16="http://schemas.microsoft.com/office/drawing/2014/main" id="{4FDC3FEC-B2C7-4FB0-A883-5E18F26A1456}"/>
              </a:ext>
            </a:extLst>
          </p:cNvPr>
          <p:cNvSpPr txBox="1"/>
          <p:nvPr/>
        </p:nvSpPr>
        <p:spPr>
          <a:xfrm>
            <a:off x="1257443" y="4357733"/>
            <a:ext cx="2959138" cy="276999"/>
          </a:xfrm>
          <a:prstGeom prst="rect">
            <a:avLst/>
          </a:prstGeom>
          <a:noFill/>
          <a:ln>
            <a:solidFill>
              <a:schemeClr val="tx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Long-term conditions</a:t>
            </a:r>
            <a:endParaRPr kumimoji="0" lang="en-GB" sz="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aphicFrame>
        <p:nvGraphicFramePr>
          <p:cNvPr id="178" name="D_2f45c249872b93b6" descr="Pie chart showing religion breakdown for this NHS trust.">
            <a:extLst>
              <a:ext uri="{FF2B5EF4-FFF2-40B4-BE49-F238E27FC236}">
                <a16:creationId xmlns:a16="http://schemas.microsoft.com/office/drawing/2014/main" id="{DF20EC06-1680-4DF7-BEC1-C483A554524D}"/>
              </a:ext>
            </a:extLst>
          </p:cNvPr>
          <p:cNvGraphicFramePr/>
          <p:nvPr>
            <p:extLst>
              <p:ext uri="{D42A27DB-BD31-4B8C-83A1-F6EECF244321}">
                <p14:modId xmlns:p14="http://schemas.microsoft.com/office/powerpoint/2010/main" val="2768333118"/>
              </p:ext>
            </p:extLst>
          </p:nvPr>
        </p:nvGraphicFramePr>
        <p:xfrm>
          <a:off x="394594" y="4927405"/>
          <a:ext cx="1988340" cy="1325563"/>
        </p:xfrm>
        <a:graphic>
          <a:graphicData uri="http://schemas.openxmlformats.org/drawingml/2006/chart">
            <c:chart xmlns:c="http://schemas.openxmlformats.org/drawingml/2006/chart" xmlns:r="http://schemas.openxmlformats.org/officeDocument/2006/relationships" r:id="rId7"/>
          </a:graphicData>
        </a:graphic>
      </p:graphicFrame>
      <p:sp>
        <p:nvSpPr>
          <p:cNvPr id="118" name="TextBox 117">
            <a:extLst>
              <a:ext uri="{FF2B5EF4-FFF2-40B4-BE49-F238E27FC236}">
                <a16:creationId xmlns:a16="http://schemas.microsoft.com/office/drawing/2014/main" id="{D2C52ECC-4DBC-4816-AD18-6E6A87623C0F}"/>
              </a:ext>
            </a:extLst>
          </p:cNvPr>
          <p:cNvSpPr txBox="1"/>
          <p:nvPr/>
        </p:nvSpPr>
        <p:spPr>
          <a:xfrm>
            <a:off x="2207559" y="4781741"/>
            <a:ext cx="1832920" cy="1567545"/>
          </a:xfrm>
          <a:prstGeom prst="rect">
            <a:avLst/>
          </a:prstGeom>
          <a:noFill/>
          <a:ln>
            <a:solidFill>
              <a:schemeClr val="bg1"/>
            </a:solidFill>
          </a:ln>
        </p:spPr>
        <p:txBody>
          <a:bodyPr wrap="square" lIns="0" rIns="0"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 par</a:t>
            </a:r>
            <a:r>
              <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ticipa</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nts said they have </a:t>
            </a:r>
            <a:r>
              <a:rPr kumimoji="0" lang="en-GB" sz="1100" b="1" i="0" u="none" strike="noStrike" kern="1200" cap="none" spc="0" normalizeH="0" baseline="0" noProof="0" dirty="0">
                <a:ln>
                  <a:noFill/>
                </a:ln>
                <a:solidFill>
                  <a:srgbClr val="6D276A"/>
                </a:solidFill>
                <a:effectLst/>
                <a:uLnTx/>
                <a:uFillTx/>
                <a:latin typeface="Arial" panose="020B0604020202020204" pitchFamily="34" charset="0"/>
                <a:cs typeface="Arial" panose="020B0604020202020204" pitchFamily="34" charset="0"/>
              </a:rPr>
              <a:t>physical or mental health conditions, disabilities or illnesses </a:t>
            </a:r>
            <a:r>
              <a:rPr kumimoji="0" lang="en-GB" sz="1100" i="0" u="none" strike="noStrike" kern="1200" cap="none" spc="0" normalizeH="0" baseline="0" noProof="0" dirty="0">
                <a:ln>
                  <a:noFill/>
                </a:ln>
                <a:effectLst/>
                <a:uLnTx/>
                <a:uFillTx/>
                <a:latin typeface="Arial" panose="020B0604020202020204" pitchFamily="34" charset="0"/>
                <a:cs typeface="Arial" panose="020B0604020202020204" pitchFamily="34" charset="0"/>
              </a:rPr>
              <a:t>that have</a:t>
            </a:r>
            <a:r>
              <a:rPr lang="en-GB" sz="1100" dirty="0">
                <a:latin typeface="Arial" panose="020B0604020202020204" pitchFamily="34" charset="0"/>
                <a:cs typeface="Arial" panose="020B0604020202020204" pitchFamily="34" charset="0"/>
              </a:rPr>
              <a:t> lasted or are expected to last 12 months or more (excluding those who selected “I would prefer not to say”). </a:t>
            </a:r>
            <a:endPar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72D46603-236F-4146-8E4F-3C953F1ACC54}"/>
              </a:ext>
            </a:extLst>
          </p:cNvPr>
          <p:cNvSpPr txBox="1"/>
          <p:nvPr/>
        </p:nvSpPr>
        <p:spPr>
          <a:xfrm>
            <a:off x="5059405" y="4359368"/>
            <a:ext cx="2956665"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Sex</a:t>
            </a:r>
          </a:p>
        </p:txBody>
      </p:sp>
      <p:sp>
        <p:nvSpPr>
          <p:cNvPr id="163" name="TextBox 162">
            <a:extLst>
              <a:ext uri="{FF2B5EF4-FFF2-40B4-BE49-F238E27FC236}">
                <a16:creationId xmlns:a16="http://schemas.microsoft.com/office/drawing/2014/main" id="{48830FC5-9907-46A0-A338-2AE7F21E0305}"/>
              </a:ext>
            </a:extLst>
          </p:cNvPr>
          <p:cNvSpPr txBox="1"/>
          <p:nvPr/>
        </p:nvSpPr>
        <p:spPr>
          <a:xfrm>
            <a:off x="5020075" y="4653472"/>
            <a:ext cx="2451261" cy="261610"/>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birth were you registered as… </a:t>
            </a:r>
          </a:p>
        </p:txBody>
      </p:sp>
      <p:graphicFrame>
        <p:nvGraphicFramePr>
          <p:cNvPr id="175" name="D_5064ff055bdb850f" descr="Pie chart showing religion breakdown for this NHS trust.">
            <a:extLst>
              <a:ext uri="{FF2B5EF4-FFF2-40B4-BE49-F238E27FC236}">
                <a16:creationId xmlns:a16="http://schemas.microsoft.com/office/drawing/2014/main" id="{12708470-4EEB-4061-86DC-360D71BF269D}"/>
              </a:ext>
            </a:extLst>
          </p:cNvPr>
          <p:cNvGraphicFramePr/>
          <p:nvPr>
            <p:extLst>
              <p:ext uri="{D42A27DB-BD31-4B8C-83A1-F6EECF244321}">
                <p14:modId xmlns:p14="http://schemas.microsoft.com/office/powerpoint/2010/main" val="3330261771"/>
              </p:ext>
            </p:extLst>
          </p:nvPr>
        </p:nvGraphicFramePr>
        <p:xfrm>
          <a:off x="4626189" y="4879330"/>
          <a:ext cx="2956665" cy="9642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6" name="D_677955237ace858b_CalcTable" descr="Pie chart showing religion breakdown for this NHS trust.">
            <a:extLst>
              <a:ext uri="{FF2B5EF4-FFF2-40B4-BE49-F238E27FC236}">
                <a16:creationId xmlns:a16="http://schemas.microsoft.com/office/drawing/2014/main" id="{054B818A-F16A-4591-B7A9-7B15E9D6C933}"/>
              </a:ext>
            </a:extLst>
          </p:cNvPr>
          <p:cNvGraphicFramePr>
            <a:graphicFrameLocks noGrp="1"/>
          </p:cNvGraphicFramePr>
          <p:nvPr>
            <p:extLst>
              <p:ext uri="{D42A27DB-BD31-4B8C-83A1-F6EECF244321}">
                <p14:modId xmlns:p14="http://schemas.microsoft.com/office/powerpoint/2010/main" val="2495778157"/>
              </p:ext>
            </p:extLst>
          </p:nvPr>
        </p:nvGraphicFramePr>
        <p:xfrm>
          <a:off x="4431792" y="5902111"/>
          <a:ext cx="3566066" cy="468000"/>
        </p:xfrm>
        <a:graphic>
          <a:graphicData uri="http://schemas.openxmlformats.org/drawingml/2006/table">
            <a:tbl>
              <a:tblPr firstRow="1" bandRow="1">
                <a:tableStyleId>{2D5ABB26-0587-4C30-8999-92F81FD0307C}</a:tableStyleId>
              </a:tblPr>
              <a:tblGrid>
                <a:gridCol w="3566066">
                  <a:extLst>
                    <a:ext uri="{9D8B030D-6E8A-4147-A177-3AD203B41FA5}">
                      <a16:colId xmlns:a16="http://schemas.microsoft.com/office/drawing/2014/main" val="3664874432"/>
                    </a:ext>
                  </a:extLst>
                </a:gridCol>
              </a:tblGrid>
              <a:tr h="468000">
                <a:tc>
                  <a:txBody>
                    <a:bodyPr/>
                    <a:lstStyle/>
                    <a:p>
                      <a:r>
                        <a:rPr lang="en-GB" sz="1100" b="1">
                          <a:solidFill>
                            <a:srgbClr val="6D276A"/>
                          </a:solidFill>
                          <a:latin typeface="Arial" panose="020B0604020202020204" pitchFamily="34" charset="0"/>
                          <a:cs typeface="Arial" panose="020B0604020202020204" pitchFamily="34" charset="0"/>
                        </a:rPr>
                        <a:t>1% </a:t>
                      </a:r>
                      <a:r>
                        <a:rPr lang="en-GB" sz="1100" b="1">
                          <a:solidFill>
                            <a:srgbClr val="000000"/>
                          </a:solidFill>
                          <a:latin typeface="Arial" panose="020B0604020202020204" pitchFamily="34" charset="0"/>
                          <a:cs typeface="Arial" panose="020B0604020202020204" pitchFamily="34" charset="0"/>
                        </a:rPr>
                        <a:t>of participants said their</a:t>
                      </a:r>
                      <a:r>
                        <a:rPr lang="en-GB" sz="1100" b="1">
                          <a:solidFill>
                            <a:srgbClr val="6D276A"/>
                          </a:solidFill>
                          <a:latin typeface="Arial" panose="020B0604020202020204" pitchFamily="34" charset="0"/>
                          <a:cs typeface="Arial" panose="020B0604020202020204" pitchFamily="34" charset="0"/>
                        </a:rPr>
                        <a:t> gender is different from the sex they were registered with at birth.</a:t>
                      </a:r>
                      <a:endParaRPr lang="en-GB" sz="1100" b="1" dirty="0">
                        <a:solidFill>
                          <a:srgbClr val="6D276A"/>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994404"/>
                  </a:ext>
                </a:extLst>
              </a:tr>
            </a:tbl>
          </a:graphicData>
        </a:graphic>
      </p:graphicFrame>
      <p:graphicFrame>
        <p:nvGraphicFramePr>
          <p:cNvPr id="173" name="D_677955237ace858b" hidden="1">
            <a:extLst>
              <a:ext uri="{FF2B5EF4-FFF2-40B4-BE49-F238E27FC236}">
                <a16:creationId xmlns:a16="http://schemas.microsoft.com/office/drawing/2014/main" id="{CBF57B27-A6C6-49B9-A77F-C47B9A9FCD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68919189"/>
              </p:ext>
            </p:extLst>
          </p:nvPr>
        </p:nvGraphicFramePr>
        <p:xfrm>
          <a:off x="5128443" y="6498796"/>
          <a:ext cx="2032000" cy="508000"/>
        </p:xfrm>
        <a:graphic>
          <a:graphicData uri="http://schemas.openxmlformats.org/drawingml/2006/chart">
            <c:chart xmlns:c="http://schemas.openxmlformats.org/drawingml/2006/chart" xmlns:r="http://schemas.openxmlformats.org/officeDocument/2006/relationships" r:id="rId9"/>
          </a:graphicData>
        </a:graphic>
      </p:graphicFrame>
      <p:sp>
        <p:nvSpPr>
          <p:cNvPr id="141" name="TextBox 140">
            <a:extLst>
              <a:ext uri="{FF2B5EF4-FFF2-40B4-BE49-F238E27FC236}">
                <a16:creationId xmlns:a16="http://schemas.microsoft.com/office/drawing/2014/main" id="{79978EAA-114A-4697-8D5B-7AC717A3A00B}"/>
              </a:ext>
            </a:extLst>
          </p:cNvPr>
          <p:cNvSpPr txBox="1"/>
          <p:nvPr/>
        </p:nvSpPr>
        <p:spPr>
          <a:xfrm>
            <a:off x="8841392" y="4364865"/>
            <a:ext cx="2960523"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Age</a:t>
            </a:r>
          </a:p>
        </p:txBody>
      </p:sp>
      <p:graphicFrame>
        <p:nvGraphicFramePr>
          <p:cNvPr id="177" name="D_c8a661a51aa775b8" descr="Pie chart showing religion breakdown for this NHS trust.">
            <a:extLst>
              <a:ext uri="{FF2B5EF4-FFF2-40B4-BE49-F238E27FC236}">
                <a16:creationId xmlns:a16="http://schemas.microsoft.com/office/drawing/2014/main" id="{C0B8FFC7-00B5-4627-BBA4-5AB1BA5CEDEB}"/>
              </a:ext>
            </a:extLst>
          </p:cNvPr>
          <p:cNvGraphicFramePr>
            <a:graphicFrameLocks/>
          </p:cNvGraphicFramePr>
          <p:nvPr>
            <p:extLst>
              <p:ext uri="{D42A27DB-BD31-4B8C-83A1-F6EECF244321}">
                <p14:modId xmlns:p14="http://schemas.microsoft.com/office/powerpoint/2010/main" val="3098614531"/>
              </p:ext>
            </p:extLst>
          </p:nvPr>
        </p:nvGraphicFramePr>
        <p:xfrm>
          <a:off x="8269105" y="4721585"/>
          <a:ext cx="3420025" cy="1674908"/>
        </p:xfrm>
        <a:graphic>
          <a:graphicData uri="http://schemas.openxmlformats.org/drawingml/2006/chart">
            <c:chart xmlns:c="http://schemas.openxmlformats.org/drawingml/2006/chart" xmlns:r="http://schemas.openxmlformats.org/officeDocument/2006/relationships" r:id="rId10"/>
          </a:graphicData>
        </a:graphic>
      </p:graphicFrame>
      <p:grpSp>
        <p:nvGrpSpPr>
          <p:cNvPr id="34" name="Group 33">
            <a:extLst>
              <a:ext uri="{FF2B5EF4-FFF2-40B4-BE49-F238E27FC236}">
                <a16:creationId xmlns:a16="http://schemas.microsoft.com/office/drawing/2014/main" id="{9CFB08E1-CCC5-44D3-A831-61686768FCB7}"/>
              </a:ext>
              <a:ext uri="{C183D7F6-B498-43B3-948B-1728B52AA6E4}">
                <adec:decorative xmlns:adec="http://schemas.microsoft.com/office/drawing/2017/decorative" val="1"/>
              </a:ext>
            </a:extLst>
          </p:cNvPr>
          <p:cNvGrpSpPr/>
          <p:nvPr/>
        </p:nvGrpSpPr>
        <p:grpSpPr>
          <a:xfrm>
            <a:off x="8269105" y="4317621"/>
            <a:ext cx="417411" cy="417411"/>
            <a:chOff x="4511153" y="1360031"/>
            <a:chExt cx="417411" cy="417411"/>
          </a:xfrm>
        </p:grpSpPr>
        <p:sp>
          <p:nvSpPr>
            <p:cNvPr id="137" name="Oval 136">
              <a:extLst>
                <a:ext uri="{FF2B5EF4-FFF2-40B4-BE49-F238E27FC236}">
                  <a16:creationId xmlns:a16="http://schemas.microsoft.com/office/drawing/2014/main" id="{8CD2E388-47EB-410D-B8C7-46774A0B584E}"/>
                </a:ext>
              </a:extLst>
            </p:cNvPr>
            <p:cNvSpPr/>
            <p:nvPr/>
          </p:nvSpPr>
          <p:spPr>
            <a:xfrm>
              <a:off x="4511153"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EAA9EB31-E2EF-4401-999A-D63416E4F2C3}"/>
                </a:ext>
              </a:extLst>
            </p:cNvPr>
            <p:cNvGrpSpPr/>
            <p:nvPr/>
          </p:nvGrpSpPr>
          <p:grpSpPr>
            <a:xfrm>
              <a:off x="4556723" y="1426857"/>
              <a:ext cx="337875" cy="258548"/>
              <a:chOff x="4556723" y="1426857"/>
              <a:chExt cx="337875" cy="258548"/>
            </a:xfrm>
            <a:solidFill>
              <a:srgbClr val="404B5B"/>
            </a:solidFill>
          </p:grpSpPr>
          <p:grpSp>
            <p:nvGrpSpPr>
              <p:cNvPr id="145" name="Group 144">
                <a:extLst>
                  <a:ext uri="{FF2B5EF4-FFF2-40B4-BE49-F238E27FC236}">
                    <a16:creationId xmlns:a16="http://schemas.microsoft.com/office/drawing/2014/main" id="{8E09C1C6-9EAE-4DCA-8F8E-C5798A980D23}"/>
                  </a:ext>
                </a:extLst>
              </p:cNvPr>
              <p:cNvGrpSpPr>
                <a:grpSpLocks noChangeAspect="1"/>
              </p:cNvGrpSpPr>
              <p:nvPr/>
            </p:nvGrpSpPr>
            <p:grpSpPr>
              <a:xfrm>
                <a:off x="4556723" y="1493277"/>
                <a:ext cx="77975" cy="186480"/>
                <a:chOff x="2299310" y="1005911"/>
                <a:chExt cx="616379" cy="1474091"/>
              </a:xfrm>
              <a:grpFill/>
            </p:grpSpPr>
            <p:sp>
              <p:nvSpPr>
                <p:cNvPr id="146" name="Freeform 6">
                  <a:extLst>
                    <a:ext uri="{FF2B5EF4-FFF2-40B4-BE49-F238E27FC236}">
                      <a16:creationId xmlns:a16="http://schemas.microsoft.com/office/drawing/2014/main" id="{13ED772F-5671-468F-83B6-15FBC86233BA}"/>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7">
                  <a:extLst>
                    <a:ext uri="{FF2B5EF4-FFF2-40B4-BE49-F238E27FC236}">
                      <a16:creationId xmlns:a16="http://schemas.microsoft.com/office/drawing/2014/main" id="{C2C3325C-5015-42C1-88D8-6F64911A8BA1}"/>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48" name="Group 147">
                <a:extLst>
                  <a:ext uri="{FF2B5EF4-FFF2-40B4-BE49-F238E27FC236}">
                    <a16:creationId xmlns:a16="http://schemas.microsoft.com/office/drawing/2014/main" id="{49BB0BB0-A168-4C88-A0AA-D58CE3305F7C}"/>
                  </a:ext>
                </a:extLst>
              </p:cNvPr>
              <p:cNvGrpSpPr>
                <a:grpSpLocks noChangeAspect="1"/>
              </p:cNvGrpSpPr>
              <p:nvPr/>
            </p:nvGrpSpPr>
            <p:grpSpPr>
              <a:xfrm>
                <a:off x="4646854" y="1426857"/>
                <a:ext cx="108109" cy="258548"/>
                <a:chOff x="2299310" y="1005911"/>
                <a:chExt cx="616379" cy="1474091"/>
              </a:xfrm>
              <a:grpFill/>
            </p:grpSpPr>
            <p:sp>
              <p:nvSpPr>
                <p:cNvPr id="149" name="Freeform 6">
                  <a:extLst>
                    <a:ext uri="{FF2B5EF4-FFF2-40B4-BE49-F238E27FC236}">
                      <a16:creationId xmlns:a16="http://schemas.microsoft.com/office/drawing/2014/main" id="{DA64FA82-4224-497F-B2A1-F04DF432A5A7}"/>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7">
                  <a:extLst>
                    <a:ext uri="{FF2B5EF4-FFF2-40B4-BE49-F238E27FC236}">
                      <a16:creationId xmlns:a16="http://schemas.microsoft.com/office/drawing/2014/main" id="{727CD18C-030B-461D-9E29-0828DE8868C8}"/>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51" name="Group 150">
                <a:extLst>
                  <a:ext uri="{FF2B5EF4-FFF2-40B4-BE49-F238E27FC236}">
                    <a16:creationId xmlns:a16="http://schemas.microsoft.com/office/drawing/2014/main" id="{B79D4A78-1B13-4D7A-B631-5D4044F686C8}"/>
                  </a:ext>
                </a:extLst>
              </p:cNvPr>
              <p:cNvGrpSpPr>
                <a:grpSpLocks noChangeAspect="1"/>
              </p:cNvGrpSpPr>
              <p:nvPr/>
            </p:nvGrpSpPr>
            <p:grpSpPr>
              <a:xfrm>
                <a:off x="4764783" y="1458660"/>
                <a:ext cx="129815" cy="217297"/>
                <a:chOff x="3465513" y="1952626"/>
                <a:chExt cx="584200" cy="977900"/>
              </a:xfrm>
              <a:grpFill/>
            </p:grpSpPr>
            <p:sp>
              <p:nvSpPr>
                <p:cNvPr id="152" name="Freeform 17">
                  <a:extLst>
                    <a:ext uri="{FF2B5EF4-FFF2-40B4-BE49-F238E27FC236}">
                      <a16:creationId xmlns:a16="http://schemas.microsoft.com/office/drawing/2014/main" id="{86A62673-DEA1-46E4-B12F-30236D80C477}"/>
                    </a:ext>
                  </a:extLst>
                </p:cNvPr>
                <p:cNvSpPr>
                  <a:spLocks/>
                </p:cNvSpPr>
                <p:nvPr/>
              </p:nvSpPr>
              <p:spPr bwMode="auto">
                <a:xfrm>
                  <a:off x="3465513" y="2133601"/>
                  <a:ext cx="584200" cy="796925"/>
                </a:xfrm>
                <a:custGeom>
                  <a:avLst/>
                  <a:gdLst/>
                  <a:ahLst/>
                  <a:cxnLst>
                    <a:cxn ang="0">
                      <a:pos x="20" y="741"/>
                    </a:cxn>
                    <a:cxn ang="0">
                      <a:pos x="40" y="721"/>
                    </a:cxn>
                    <a:cxn ang="0">
                      <a:pos x="40" y="267"/>
                    </a:cxn>
                    <a:cxn ang="0">
                      <a:pos x="49" y="244"/>
                    </a:cxn>
                    <a:cxn ang="0">
                      <a:pos x="79" y="270"/>
                    </a:cxn>
                    <a:cxn ang="0">
                      <a:pos x="80" y="270"/>
                    </a:cxn>
                    <a:cxn ang="0">
                      <a:pos x="111" y="247"/>
                    </a:cxn>
                    <a:cxn ang="0">
                      <a:pos x="116" y="267"/>
                    </a:cxn>
                    <a:cxn ang="0">
                      <a:pos x="116" y="267"/>
                    </a:cxn>
                    <a:cxn ang="0">
                      <a:pos x="136" y="287"/>
                    </a:cxn>
                    <a:cxn ang="0">
                      <a:pos x="156" y="267"/>
                    </a:cxn>
                    <a:cxn ang="0">
                      <a:pos x="115" y="199"/>
                    </a:cxn>
                    <a:cxn ang="0">
                      <a:pos x="134" y="135"/>
                    </a:cxn>
                    <a:cxn ang="0">
                      <a:pos x="195" y="75"/>
                    </a:cxn>
                    <a:cxn ang="0">
                      <a:pos x="195" y="318"/>
                    </a:cxn>
                    <a:cxn ang="0">
                      <a:pos x="195" y="318"/>
                    </a:cxn>
                    <a:cxn ang="0">
                      <a:pos x="169" y="696"/>
                    </a:cxn>
                    <a:cxn ang="0">
                      <a:pos x="221" y="748"/>
                    </a:cxn>
                    <a:cxn ang="0">
                      <a:pos x="273" y="696"/>
                    </a:cxn>
                    <a:cxn ang="0">
                      <a:pos x="289" y="394"/>
                    </a:cxn>
                    <a:cxn ang="0">
                      <a:pos x="295" y="350"/>
                    </a:cxn>
                    <a:cxn ang="0">
                      <a:pos x="321" y="350"/>
                    </a:cxn>
                    <a:cxn ang="0">
                      <a:pos x="343" y="696"/>
                    </a:cxn>
                    <a:cxn ang="0">
                      <a:pos x="395" y="748"/>
                    </a:cxn>
                    <a:cxn ang="0">
                      <a:pos x="447" y="696"/>
                    </a:cxn>
                    <a:cxn ang="0">
                      <a:pos x="421" y="319"/>
                    </a:cxn>
                    <a:cxn ang="0">
                      <a:pos x="421" y="318"/>
                    </a:cxn>
                    <a:cxn ang="0">
                      <a:pos x="421" y="93"/>
                    </a:cxn>
                    <a:cxn ang="0">
                      <a:pos x="427" y="100"/>
                    </a:cxn>
                    <a:cxn ang="0">
                      <a:pos x="482" y="271"/>
                    </a:cxn>
                    <a:cxn ang="0">
                      <a:pos x="514" y="300"/>
                    </a:cxn>
                    <a:cxn ang="0">
                      <a:pos x="517" y="299"/>
                    </a:cxn>
                    <a:cxn ang="0">
                      <a:pos x="546" y="264"/>
                    </a:cxn>
                    <a:cxn ang="0">
                      <a:pos x="472" y="55"/>
                    </a:cxn>
                    <a:cxn ang="0">
                      <a:pos x="407" y="3"/>
                    </a:cxn>
                    <a:cxn ang="0">
                      <a:pos x="400" y="2"/>
                    </a:cxn>
                    <a:cxn ang="0">
                      <a:pos x="389" y="0"/>
                    </a:cxn>
                    <a:cxn ang="0">
                      <a:pos x="385" y="0"/>
                    </a:cxn>
                    <a:cxn ang="0">
                      <a:pos x="308" y="35"/>
                    </a:cxn>
                    <a:cxn ang="0">
                      <a:pos x="285" y="32"/>
                    </a:cxn>
                    <a:cxn ang="0">
                      <a:pos x="262" y="24"/>
                    </a:cxn>
                    <a:cxn ang="0">
                      <a:pos x="232" y="1"/>
                    </a:cxn>
                    <a:cxn ang="0">
                      <a:pos x="231" y="0"/>
                    </a:cxn>
                    <a:cxn ang="0">
                      <a:pos x="227" y="0"/>
                    </a:cxn>
                    <a:cxn ang="0">
                      <a:pos x="216" y="2"/>
                    </a:cxn>
                    <a:cxn ang="0">
                      <a:pos x="139" y="34"/>
                    </a:cxn>
                    <a:cxn ang="0">
                      <a:pos x="77" y="107"/>
                    </a:cxn>
                    <a:cxn ang="0">
                      <a:pos x="51" y="194"/>
                    </a:cxn>
                    <a:cxn ang="0">
                      <a:pos x="0" y="267"/>
                    </a:cxn>
                    <a:cxn ang="0">
                      <a:pos x="0" y="721"/>
                    </a:cxn>
                    <a:cxn ang="0">
                      <a:pos x="20" y="741"/>
                    </a:cxn>
                  </a:cxnLst>
                  <a:rect l="0" t="0" r="r" b="b"/>
                  <a:pathLst>
                    <a:path w="548" h="748">
                      <a:moveTo>
                        <a:pt x="20" y="741"/>
                      </a:moveTo>
                      <a:cubicBezTo>
                        <a:pt x="31" y="741"/>
                        <a:pt x="40" y="732"/>
                        <a:pt x="40" y="721"/>
                      </a:cubicBezTo>
                      <a:cubicBezTo>
                        <a:pt x="40" y="267"/>
                        <a:pt x="40" y="267"/>
                        <a:pt x="40" y="267"/>
                      </a:cubicBezTo>
                      <a:cubicBezTo>
                        <a:pt x="40" y="258"/>
                        <a:pt x="43" y="250"/>
                        <a:pt x="49" y="244"/>
                      </a:cubicBezTo>
                      <a:cubicBezTo>
                        <a:pt x="51" y="258"/>
                        <a:pt x="64" y="269"/>
                        <a:pt x="79" y="270"/>
                      </a:cubicBezTo>
                      <a:cubicBezTo>
                        <a:pt x="80" y="270"/>
                        <a:pt x="80" y="270"/>
                        <a:pt x="80" y="270"/>
                      </a:cubicBezTo>
                      <a:cubicBezTo>
                        <a:pt x="94" y="270"/>
                        <a:pt x="106" y="260"/>
                        <a:pt x="111" y="247"/>
                      </a:cubicBezTo>
                      <a:cubicBezTo>
                        <a:pt x="114" y="253"/>
                        <a:pt x="116" y="260"/>
                        <a:pt x="116" y="267"/>
                      </a:cubicBezTo>
                      <a:cubicBezTo>
                        <a:pt x="116" y="267"/>
                        <a:pt x="116" y="267"/>
                        <a:pt x="116" y="267"/>
                      </a:cubicBezTo>
                      <a:cubicBezTo>
                        <a:pt x="116" y="278"/>
                        <a:pt x="125" y="287"/>
                        <a:pt x="136" y="287"/>
                      </a:cubicBezTo>
                      <a:cubicBezTo>
                        <a:pt x="147" y="287"/>
                        <a:pt x="156" y="278"/>
                        <a:pt x="156" y="267"/>
                      </a:cubicBezTo>
                      <a:cubicBezTo>
                        <a:pt x="156" y="238"/>
                        <a:pt x="140" y="212"/>
                        <a:pt x="115" y="199"/>
                      </a:cubicBezTo>
                      <a:cubicBezTo>
                        <a:pt x="119" y="172"/>
                        <a:pt x="126" y="152"/>
                        <a:pt x="134" y="135"/>
                      </a:cubicBezTo>
                      <a:cubicBezTo>
                        <a:pt x="151" y="101"/>
                        <a:pt x="175" y="85"/>
                        <a:pt x="195" y="75"/>
                      </a:cubicBezTo>
                      <a:cubicBezTo>
                        <a:pt x="195" y="318"/>
                        <a:pt x="195" y="318"/>
                        <a:pt x="195" y="318"/>
                      </a:cubicBezTo>
                      <a:cubicBezTo>
                        <a:pt x="195" y="318"/>
                        <a:pt x="195" y="318"/>
                        <a:pt x="195" y="318"/>
                      </a:cubicBezTo>
                      <a:cubicBezTo>
                        <a:pt x="185" y="370"/>
                        <a:pt x="169" y="485"/>
                        <a:pt x="169" y="696"/>
                      </a:cubicBezTo>
                      <a:cubicBezTo>
                        <a:pt x="169" y="724"/>
                        <a:pt x="193" y="748"/>
                        <a:pt x="221" y="748"/>
                      </a:cubicBezTo>
                      <a:cubicBezTo>
                        <a:pt x="250" y="748"/>
                        <a:pt x="273" y="724"/>
                        <a:pt x="273" y="696"/>
                      </a:cubicBezTo>
                      <a:cubicBezTo>
                        <a:pt x="273" y="550"/>
                        <a:pt x="281" y="453"/>
                        <a:pt x="289" y="394"/>
                      </a:cubicBezTo>
                      <a:cubicBezTo>
                        <a:pt x="291" y="376"/>
                        <a:pt x="293" y="362"/>
                        <a:pt x="295" y="350"/>
                      </a:cubicBezTo>
                      <a:cubicBezTo>
                        <a:pt x="321" y="350"/>
                        <a:pt x="321" y="350"/>
                        <a:pt x="321" y="350"/>
                      </a:cubicBezTo>
                      <a:cubicBezTo>
                        <a:pt x="330" y="400"/>
                        <a:pt x="343" y="507"/>
                        <a:pt x="343" y="696"/>
                      </a:cubicBezTo>
                      <a:cubicBezTo>
                        <a:pt x="343" y="724"/>
                        <a:pt x="366" y="748"/>
                        <a:pt x="395" y="748"/>
                      </a:cubicBezTo>
                      <a:cubicBezTo>
                        <a:pt x="423" y="748"/>
                        <a:pt x="447" y="724"/>
                        <a:pt x="447" y="696"/>
                      </a:cubicBezTo>
                      <a:cubicBezTo>
                        <a:pt x="447" y="485"/>
                        <a:pt x="431" y="370"/>
                        <a:pt x="421" y="319"/>
                      </a:cubicBezTo>
                      <a:cubicBezTo>
                        <a:pt x="421" y="318"/>
                        <a:pt x="421" y="318"/>
                        <a:pt x="421" y="318"/>
                      </a:cubicBezTo>
                      <a:cubicBezTo>
                        <a:pt x="421" y="93"/>
                        <a:pt x="421" y="93"/>
                        <a:pt x="421" y="93"/>
                      </a:cubicBezTo>
                      <a:cubicBezTo>
                        <a:pt x="423" y="95"/>
                        <a:pt x="425" y="98"/>
                        <a:pt x="427" y="100"/>
                      </a:cubicBezTo>
                      <a:cubicBezTo>
                        <a:pt x="448" y="129"/>
                        <a:pt x="472" y="180"/>
                        <a:pt x="482" y="271"/>
                      </a:cubicBezTo>
                      <a:cubicBezTo>
                        <a:pt x="484" y="287"/>
                        <a:pt x="498" y="300"/>
                        <a:pt x="514" y="300"/>
                      </a:cubicBezTo>
                      <a:cubicBezTo>
                        <a:pt x="515" y="300"/>
                        <a:pt x="516" y="299"/>
                        <a:pt x="517" y="299"/>
                      </a:cubicBezTo>
                      <a:cubicBezTo>
                        <a:pt x="535" y="297"/>
                        <a:pt x="548" y="282"/>
                        <a:pt x="546" y="264"/>
                      </a:cubicBezTo>
                      <a:cubicBezTo>
                        <a:pt x="535" y="158"/>
                        <a:pt x="503" y="93"/>
                        <a:pt x="472" y="55"/>
                      </a:cubicBezTo>
                      <a:cubicBezTo>
                        <a:pt x="441" y="16"/>
                        <a:pt x="411" y="5"/>
                        <a:pt x="407" y="3"/>
                      </a:cubicBezTo>
                      <a:cubicBezTo>
                        <a:pt x="404" y="3"/>
                        <a:pt x="402" y="2"/>
                        <a:pt x="400" y="2"/>
                      </a:cubicBezTo>
                      <a:cubicBezTo>
                        <a:pt x="396" y="1"/>
                        <a:pt x="393" y="0"/>
                        <a:pt x="389" y="0"/>
                      </a:cubicBezTo>
                      <a:cubicBezTo>
                        <a:pt x="385" y="0"/>
                        <a:pt x="385" y="0"/>
                        <a:pt x="385" y="0"/>
                      </a:cubicBezTo>
                      <a:cubicBezTo>
                        <a:pt x="366" y="22"/>
                        <a:pt x="338" y="35"/>
                        <a:pt x="308" y="35"/>
                      </a:cubicBezTo>
                      <a:cubicBezTo>
                        <a:pt x="300" y="35"/>
                        <a:pt x="292" y="34"/>
                        <a:pt x="285" y="32"/>
                      </a:cubicBezTo>
                      <a:cubicBezTo>
                        <a:pt x="277" y="30"/>
                        <a:pt x="269" y="27"/>
                        <a:pt x="262" y="24"/>
                      </a:cubicBezTo>
                      <a:cubicBezTo>
                        <a:pt x="250" y="18"/>
                        <a:pt x="240" y="10"/>
                        <a:pt x="232" y="1"/>
                      </a:cubicBezTo>
                      <a:cubicBezTo>
                        <a:pt x="232" y="0"/>
                        <a:pt x="231" y="0"/>
                        <a:pt x="231" y="0"/>
                      </a:cubicBezTo>
                      <a:cubicBezTo>
                        <a:pt x="227" y="0"/>
                        <a:pt x="227" y="0"/>
                        <a:pt x="227" y="0"/>
                      </a:cubicBezTo>
                      <a:cubicBezTo>
                        <a:pt x="223" y="0"/>
                        <a:pt x="219" y="1"/>
                        <a:pt x="216" y="2"/>
                      </a:cubicBezTo>
                      <a:cubicBezTo>
                        <a:pt x="199" y="5"/>
                        <a:pt x="170" y="12"/>
                        <a:pt x="139" y="34"/>
                      </a:cubicBezTo>
                      <a:cubicBezTo>
                        <a:pt x="116" y="50"/>
                        <a:pt x="94" y="73"/>
                        <a:pt x="77" y="107"/>
                      </a:cubicBezTo>
                      <a:cubicBezTo>
                        <a:pt x="65" y="131"/>
                        <a:pt x="56" y="160"/>
                        <a:pt x="51" y="194"/>
                      </a:cubicBezTo>
                      <a:cubicBezTo>
                        <a:pt x="22" y="205"/>
                        <a:pt x="0" y="234"/>
                        <a:pt x="0" y="267"/>
                      </a:cubicBezTo>
                      <a:cubicBezTo>
                        <a:pt x="0" y="721"/>
                        <a:pt x="0" y="721"/>
                        <a:pt x="0" y="721"/>
                      </a:cubicBezTo>
                      <a:cubicBezTo>
                        <a:pt x="0" y="732"/>
                        <a:pt x="9" y="741"/>
                        <a:pt x="20" y="7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8">
                  <a:extLst>
                    <a:ext uri="{FF2B5EF4-FFF2-40B4-BE49-F238E27FC236}">
                      <a16:creationId xmlns:a16="http://schemas.microsoft.com/office/drawing/2014/main" id="{C157DA2A-49E2-4ECE-8D72-B98E0388009C}"/>
                    </a:ext>
                  </a:extLst>
                </p:cNvPr>
                <p:cNvSpPr>
                  <a:spLocks/>
                </p:cNvSpPr>
                <p:nvPr/>
              </p:nvSpPr>
              <p:spPr bwMode="auto">
                <a:xfrm>
                  <a:off x="3687763" y="1952626"/>
                  <a:ext cx="215900" cy="214313"/>
                </a:xfrm>
                <a:custGeom>
                  <a:avLst/>
                  <a:gdLst/>
                  <a:ahLst/>
                  <a:cxnLst>
                    <a:cxn ang="0">
                      <a:pos x="42" y="177"/>
                    </a:cxn>
                    <a:cxn ang="0">
                      <a:pos x="78" y="194"/>
                    </a:cxn>
                    <a:cxn ang="0">
                      <a:pos x="165" y="170"/>
                    </a:cxn>
                    <a:cxn ang="0">
                      <a:pos x="190" y="124"/>
                    </a:cxn>
                    <a:cxn ang="0">
                      <a:pos x="120" y="11"/>
                    </a:cxn>
                    <a:cxn ang="0">
                      <a:pos x="7" y="82"/>
                    </a:cxn>
                    <a:cxn ang="0">
                      <a:pos x="33" y="170"/>
                    </a:cxn>
                    <a:cxn ang="0">
                      <a:pos x="41" y="177"/>
                    </a:cxn>
                    <a:cxn ang="0">
                      <a:pos x="42" y="177"/>
                    </a:cxn>
                  </a:cxnLst>
                  <a:rect l="0" t="0" r="r" b="b"/>
                  <a:pathLst>
                    <a:path w="202" h="202">
                      <a:moveTo>
                        <a:pt x="42" y="177"/>
                      </a:moveTo>
                      <a:cubicBezTo>
                        <a:pt x="52" y="185"/>
                        <a:pt x="64" y="191"/>
                        <a:pt x="78" y="194"/>
                      </a:cubicBezTo>
                      <a:cubicBezTo>
                        <a:pt x="110" y="202"/>
                        <a:pt x="142" y="192"/>
                        <a:pt x="165" y="170"/>
                      </a:cubicBezTo>
                      <a:cubicBezTo>
                        <a:pt x="177" y="158"/>
                        <a:pt x="186" y="142"/>
                        <a:pt x="190" y="124"/>
                      </a:cubicBezTo>
                      <a:cubicBezTo>
                        <a:pt x="202" y="74"/>
                        <a:pt x="171" y="23"/>
                        <a:pt x="120" y="11"/>
                      </a:cubicBezTo>
                      <a:cubicBezTo>
                        <a:pt x="70" y="0"/>
                        <a:pt x="19" y="31"/>
                        <a:pt x="7" y="82"/>
                      </a:cubicBezTo>
                      <a:cubicBezTo>
                        <a:pt x="0" y="115"/>
                        <a:pt x="11" y="148"/>
                        <a:pt x="33" y="170"/>
                      </a:cubicBezTo>
                      <a:cubicBezTo>
                        <a:pt x="36" y="172"/>
                        <a:pt x="38" y="175"/>
                        <a:pt x="41" y="177"/>
                      </a:cubicBezTo>
                      <a:cubicBezTo>
                        <a:pt x="41" y="177"/>
                        <a:pt x="42" y="177"/>
                        <a:pt x="42" y="1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grpSp>
      <p:sp>
        <p:nvSpPr>
          <p:cNvPr id="170" name="Rectangle 169">
            <a:extLst>
              <a:ext uri="{FF2B5EF4-FFF2-40B4-BE49-F238E27FC236}">
                <a16:creationId xmlns:a16="http://schemas.microsoft.com/office/drawing/2014/main" id="{2CD4694A-C233-4A36-BFAC-84F373291E00}"/>
              </a:ext>
              <a:ext uri="{C183D7F6-B498-43B3-948B-1728B52AA6E4}">
                <adec:decorative xmlns:adec="http://schemas.microsoft.com/office/drawing/2017/decorative" val="1"/>
              </a:ext>
            </a:extLst>
          </p:cNvPr>
          <p:cNvSpPr/>
          <p:nvPr/>
        </p:nvSpPr>
        <p:spPr>
          <a:xfrm>
            <a:off x="8112353"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3BF6C03B-7EA7-4DA7-ADE2-9A0A276FD28E}"/>
              </a:ext>
              <a:ext uri="{C183D7F6-B498-43B3-948B-1728B52AA6E4}">
                <adec:decorative xmlns:adec="http://schemas.microsoft.com/office/drawing/2017/decorative" val="1"/>
              </a:ext>
            </a:extLst>
          </p:cNvPr>
          <p:cNvGrpSpPr/>
          <p:nvPr/>
        </p:nvGrpSpPr>
        <p:grpSpPr>
          <a:xfrm>
            <a:off x="4462866" y="4294660"/>
            <a:ext cx="417411" cy="417411"/>
            <a:chOff x="4511153" y="4002389"/>
            <a:chExt cx="417411" cy="417411"/>
          </a:xfrm>
        </p:grpSpPr>
        <p:sp>
          <p:nvSpPr>
            <p:cNvPr id="139" name="Oval 138">
              <a:extLst>
                <a:ext uri="{FF2B5EF4-FFF2-40B4-BE49-F238E27FC236}">
                  <a16:creationId xmlns:a16="http://schemas.microsoft.com/office/drawing/2014/main" id="{DB4ABB0B-3154-4E49-ABD1-EC50E71358C9}"/>
                </a:ext>
              </a:extLst>
            </p:cNvPr>
            <p:cNvSpPr/>
            <p:nvPr/>
          </p:nvSpPr>
          <p:spPr>
            <a:xfrm>
              <a:off x="4511153"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F66B3E19-6A8B-45A3-8090-B6790FC9EC45}"/>
                </a:ext>
              </a:extLst>
            </p:cNvPr>
            <p:cNvGrpSpPr/>
            <p:nvPr/>
          </p:nvGrpSpPr>
          <p:grpSpPr>
            <a:xfrm>
              <a:off x="4631353" y="4067940"/>
              <a:ext cx="178300" cy="293261"/>
              <a:chOff x="8461152" y="607353"/>
              <a:chExt cx="178300" cy="293261"/>
            </a:xfrm>
          </p:grpSpPr>
          <p:sp>
            <p:nvSpPr>
              <p:cNvPr id="88" name="Oval 87">
                <a:extLst>
                  <a:ext uri="{FF2B5EF4-FFF2-40B4-BE49-F238E27FC236}">
                    <a16:creationId xmlns:a16="http://schemas.microsoft.com/office/drawing/2014/main" id="{929159F9-BBEE-4318-9798-B58D7A79163B}"/>
                  </a:ext>
                </a:extLst>
              </p:cNvPr>
              <p:cNvSpPr/>
              <p:nvPr/>
            </p:nvSpPr>
            <p:spPr>
              <a:xfrm>
                <a:off x="8461152" y="655285"/>
                <a:ext cx="142074" cy="142074"/>
              </a:xfrm>
              <a:prstGeom prst="ellips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C2732BF-CDF3-4AD2-BA2A-DFF35888B63C}"/>
                  </a:ext>
                </a:extLst>
              </p:cNvPr>
              <p:cNvCxnSpPr>
                <a:stCxn id="88" idx="4"/>
              </p:cNvCxnSpPr>
              <p:nvPr/>
            </p:nvCxnSpPr>
            <p:spPr>
              <a:xfrm>
                <a:off x="8532189" y="797359"/>
                <a:ext cx="4436" cy="103255"/>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5A6F5E50-8826-4CD4-848F-2CEB2F47DE4E}"/>
                  </a:ext>
                </a:extLst>
              </p:cNvPr>
              <p:cNvCxnSpPr>
                <a:cxnSpLocks/>
              </p:cNvCxnSpPr>
              <p:nvPr/>
            </p:nvCxnSpPr>
            <p:spPr>
              <a:xfrm>
                <a:off x="8495963" y="852323"/>
                <a:ext cx="85799" cy="0"/>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8688F158-B287-4451-949F-DE34DB1D4B70}"/>
                  </a:ext>
                </a:extLst>
              </p:cNvPr>
              <p:cNvCxnSpPr>
                <a:cxnSpLocks/>
                <a:stCxn id="88" idx="7"/>
              </p:cNvCxnSpPr>
              <p:nvPr/>
            </p:nvCxnSpPr>
            <p:spPr>
              <a:xfrm flipV="1">
                <a:off x="8582420" y="607353"/>
                <a:ext cx="57032" cy="68738"/>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52CC947F-2A8D-4557-8C65-93967DAB864A}"/>
                  </a:ext>
                </a:extLst>
              </p:cNvPr>
              <p:cNvCxnSpPr>
                <a:cxnSpLocks/>
              </p:cNvCxnSpPr>
              <p:nvPr/>
            </p:nvCxnSpPr>
            <p:spPr>
              <a:xfrm flipV="1">
                <a:off x="8586459" y="613748"/>
                <a:ext cx="48954" cy="9135"/>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CBEEA40B-CD2B-4331-94A5-F0FF94EE715F}"/>
                  </a:ext>
                </a:extLst>
              </p:cNvPr>
              <p:cNvCxnSpPr>
                <a:cxnSpLocks/>
              </p:cNvCxnSpPr>
              <p:nvPr/>
            </p:nvCxnSpPr>
            <p:spPr>
              <a:xfrm flipH="1">
                <a:off x="8635413" y="612482"/>
                <a:ext cx="1" cy="42803"/>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grpSp>
      </p:grpSp>
      <p:sp>
        <p:nvSpPr>
          <p:cNvPr id="169" name="Rectangle 168">
            <a:extLst>
              <a:ext uri="{FF2B5EF4-FFF2-40B4-BE49-F238E27FC236}">
                <a16:creationId xmlns:a16="http://schemas.microsoft.com/office/drawing/2014/main" id="{9CC08E4A-32DB-4737-949B-5E005D323C6C}"/>
              </a:ext>
              <a:ext uri="{C183D7F6-B498-43B3-948B-1728B52AA6E4}">
                <adec:decorative xmlns:adec="http://schemas.microsoft.com/office/drawing/2017/decorative" val="1"/>
              </a:ext>
            </a:extLst>
          </p:cNvPr>
          <p:cNvSpPr/>
          <p:nvPr/>
        </p:nvSpPr>
        <p:spPr>
          <a:xfrm>
            <a:off x="432275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B234F077-DF0E-4ED0-9FB1-269937A21D2E}"/>
              </a:ext>
              <a:ext uri="{C183D7F6-B498-43B3-948B-1728B52AA6E4}">
                <adec:decorative xmlns:adec="http://schemas.microsoft.com/office/drawing/2017/decorative" val="1"/>
              </a:ext>
            </a:extLst>
          </p:cNvPr>
          <p:cNvGrpSpPr/>
          <p:nvPr/>
        </p:nvGrpSpPr>
        <p:grpSpPr>
          <a:xfrm>
            <a:off x="672197" y="4293325"/>
            <a:ext cx="417411" cy="417411"/>
            <a:chOff x="672197" y="4002389"/>
            <a:chExt cx="417411" cy="417411"/>
          </a:xfrm>
        </p:grpSpPr>
        <p:sp>
          <p:nvSpPr>
            <p:cNvPr id="121" name="Freeform 64">
              <a:extLst>
                <a:ext uri="{FF2B5EF4-FFF2-40B4-BE49-F238E27FC236}">
                  <a16:creationId xmlns:a16="http://schemas.microsoft.com/office/drawing/2014/main" id="{CA1E507A-5E5B-43CE-A893-30D2DE5193A9}"/>
                </a:ext>
              </a:extLst>
            </p:cNvPr>
            <p:cNvSpPr>
              <a:spLocks noChangeAspect="1" noEditPoints="1"/>
            </p:cNvSpPr>
            <p:nvPr/>
          </p:nvSpPr>
          <p:spPr bwMode="auto">
            <a:xfrm>
              <a:off x="797801" y="4110391"/>
              <a:ext cx="166203" cy="201407"/>
            </a:xfrm>
            <a:custGeom>
              <a:avLst/>
              <a:gdLst/>
              <a:ahLst/>
              <a:cxnLst>
                <a:cxn ang="0">
                  <a:pos x="236" y="320"/>
                </a:cxn>
                <a:cxn ang="0">
                  <a:pos x="253" y="289"/>
                </a:cxn>
                <a:cxn ang="0">
                  <a:pos x="173" y="160"/>
                </a:cxn>
                <a:cxn ang="0">
                  <a:pos x="253" y="31"/>
                </a:cxn>
                <a:cxn ang="0">
                  <a:pos x="236" y="0"/>
                </a:cxn>
                <a:cxn ang="0">
                  <a:pos x="27" y="0"/>
                </a:cxn>
                <a:cxn ang="0">
                  <a:pos x="10" y="31"/>
                </a:cxn>
                <a:cxn ang="0">
                  <a:pos x="89" y="160"/>
                </a:cxn>
                <a:cxn ang="0">
                  <a:pos x="10" y="289"/>
                </a:cxn>
                <a:cxn ang="0">
                  <a:pos x="27" y="320"/>
                </a:cxn>
                <a:cxn ang="0">
                  <a:pos x="236" y="320"/>
                </a:cxn>
                <a:cxn ang="0">
                  <a:pos x="146" y="167"/>
                </a:cxn>
                <a:cxn ang="0">
                  <a:pos x="225" y="294"/>
                </a:cxn>
                <a:cxn ang="0">
                  <a:pos x="38" y="294"/>
                </a:cxn>
                <a:cxn ang="0">
                  <a:pos x="116" y="167"/>
                </a:cxn>
                <a:cxn ang="0">
                  <a:pos x="116" y="153"/>
                </a:cxn>
                <a:cxn ang="0">
                  <a:pos x="38" y="27"/>
                </a:cxn>
                <a:cxn ang="0">
                  <a:pos x="225" y="27"/>
                </a:cxn>
                <a:cxn ang="0">
                  <a:pos x="146" y="153"/>
                </a:cxn>
                <a:cxn ang="0">
                  <a:pos x="146" y="167"/>
                </a:cxn>
                <a:cxn ang="0">
                  <a:pos x="89" y="95"/>
                </a:cxn>
                <a:cxn ang="0">
                  <a:pos x="123" y="149"/>
                </a:cxn>
                <a:cxn ang="0">
                  <a:pos x="126" y="159"/>
                </a:cxn>
                <a:cxn ang="0">
                  <a:pos x="126" y="202"/>
                </a:cxn>
                <a:cxn ang="0">
                  <a:pos x="111" y="218"/>
                </a:cxn>
                <a:cxn ang="0">
                  <a:pos x="94" y="218"/>
                </a:cxn>
                <a:cxn ang="0">
                  <a:pos x="52" y="285"/>
                </a:cxn>
                <a:cxn ang="0">
                  <a:pos x="210" y="285"/>
                </a:cxn>
                <a:cxn ang="0">
                  <a:pos x="169" y="218"/>
                </a:cxn>
                <a:cxn ang="0">
                  <a:pos x="152" y="218"/>
                </a:cxn>
                <a:cxn ang="0">
                  <a:pos x="136" y="202"/>
                </a:cxn>
                <a:cxn ang="0">
                  <a:pos x="136" y="159"/>
                </a:cxn>
                <a:cxn ang="0">
                  <a:pos x="139" y="149"/>
                </a:cxn>
                <a:cxn ang="0">
                  <a:pos x="173" y="95"/>
                </a:cxn>
                <a:cxn ang="0">
                  <a:pos x="89" y="95"/>
                </a:cxn>
              </a:cxnLst>
              <a:rect l="0" t="0" r="r" b="b"/>
              <a:pathLst>
                <a:path w="263" h="320">
                  <a:moveTo>
                    <a:pt x="236" y="320"/>
                  </a:moveTo>
                  <a:cubicBezTo>
                    <a:pt x="254" y="320"/>
                    <a:pt x="263" y="304"/>
                    <a:pt x="253" y="289"/>
                  </a:cubicBezTo>
                  <a:cubicBezTo>
                    <a:pt x="173" y="160"/>
                    <a:pt x="173" y="160"/>
                    <a:pt x="173" y="160"/>
                  </a:cubicBezTo>
                  <a:cubicBezTo>
                    <a:pt x="253" y="31"/>
                    <a:pt x="253" y="31"/>
                    <a:pt x="253" y="31"/>
                  </a:cubicBezTo>
                  <a:cubicBezTo>
                    <a:pt x="263" y="16"/>
                    <a:pt x="254" y="0"/>
                    <a:pt x="236" y="0"/>
                  </a:cubicBezTo>
                  <a:cubicBezTo>
                    <a:pt x="27" y="0"/>
                    <a:pt x="27" y="0"/>
                    <a:pt x="27" y="0"/>
                  </a:cubicBezTo>
                  <a:cubicBezTo>
                    <a:pt x="9" y="0"/>
                    <a:pt x="0" y="16"/>
                    <a:pt x="10" y="31"/>
                  </a:cubicBezTo>
                  <a:cubicBezTo>
                    <a:pt x="89" y="160"/>
                    <a:pt x="89" y="160"/>
                    <a:pt x="89" y="160"/>
                  </a:cubicBezTo>
                  <a:cubicBezTo>
                    <a:pt x="10" y="289"/>
                    <a:pt x="10" y="289"/>
                    <a:pt x="10" y="289"/>
                  </a:cubicBezTo>
                  <a:cubicBezTo>
                    <a:pt x="0" y="304"/>
                    <a:pt x="9" y="320"/>
                    <a:pt x="27" y="320"/>
                  </a:cubicBezTo>
                  <a:cubicBezTo>
                    <a:pt x="236" y="320"/>
                    <a:pt x="236" y="320"/>
                    <a:pt x="236" y="320"/>
                  </a:cubicBezTo>
                  <a:close/>
                  <a:moveTo>
                    <a:pt x="146" y="167"/>
                  </a:moveTo>
                  <a:cubicBezTo>
                    <a:pt x="225" y="294"/>
                    <a:pt x="225" y="294"/>
                    <a:pt x="225" y="294"/>
                  </a:cubicBezTo>
                  <a:cubicBezTo>
                    <a:pt x="162" y="294"/>
                    <a:pt x="100" y="294"/>
                    <a:pt x="38" y="294"/>
                  </a:cubicBezTo>
                  <a:cubicBezTo>
                    <a:pt x="116" y="167"/>
                    <a:pt x="116" y="167"/>
                    <a:pt x="116" y="167"/>
                  </a:cubicBezTo>
                  <a:cubicBezTo>
                    <a:pt x="119" y="163"/>
                    <a:pt x="119" y="158"/>
                    <a:pt x="116" y="153"/>
                  </a:cubicBezTo>
                  <a:cubicBezTo>
                    <a:pt x="38" y="27"/>
                    <a:pt x="38" y="27"/>
                    <a:pt x="38" y="27"/>
                  </a:cubicBezTo>
                  <a:cubicBezTo>
                    <a:pt x="225" y="27"/>
                    <a:pt x="225" y="27"/>
                    <a:pt x="225" y="27"/>
                  </a:cubicBezTo>
                  <a:cubicBezTo>
                    <a:pt x="146" y="153"/>
                    <a:pt x="146" y="153"/>
                    <a:pt x="146" y="153"/>
                  </a:cubicBezTo>
                  <a:cubicBezTo>
                    <a:pt x="144" y="158"/>
                    <a:pt x="144" y="163"/>
                    <a:pt x="146" y="167"/>
                  </a:cubicBezTo>
                  <a:close/>
                  <a:moveTo>
                    <a:pt x="89" y="95"/>
                  </a:moveTo>
                  <a:cubicBezTo>
                    <a:pt x="123" y="149"/>
                    <a:pt x="123" y="149"/>
                    <a:pt x="123" y="149"/>
                  </a:cubicBezTo>
                  <a:cubicBezTo>
                    <a:pt x="125" y="152"/>
                    <a:pt x="126" y="155"/>
                    <a:pt x="126" y="159"/>
                  </a:cubicBezTo>
                  <a:cubicBezTo>
                    <a:pt x="126" y="202"/>
                    <a:pt x="126" y="202"/>
                    <a:pt x="126" y="202"/>
                  </a:cubicBezTo>
                  <a:cubicBezTo>
                    <a:pt x="126" y="212"/>
                    <a:pt x="121" y="218"/>
                    <a:pt x="111" y="218"/>
                  </a:cubicBezTo>
                  <a:cubicBezTo>
                    <a:pt x="94" y="218"/>
                    <a:pt x="94" y="218"/>
                    <a:pt x="94" y="218"/>
                  </a:cubicBezTo>
                  <a:cubicBezTo>
                    <a:pt x="52" y="285"/>
                    <a:pt x="52" y="285"/>
                    <a:pt x="52" y="285"/>
                  </a:cubicBezTo>
                  <a:cubicBezTo>
                    <a:pt x="100" y="285"/>
                    <a:pt x="110" y="285"/>
                    <a:pt x="210" y="285"/>
                  </a:cubicBezTo>
                  <a:cubicBezTo>
                    <a:pt x="169" y="218"/>
                    <a:pt x="169" y="218"/>
                    <a:pt x="169" y="218"/>
                  </a:cubicBezTo>
                  <a:cubicBezTo>
                    <a:pt x="152" y="218"/>
                    <a:pt x="152" y="218"/>
                    <a:pt x="152" y="218"/>
                  </a:cubicBezTo>
                  <a:cubicBezTo>
                    <a:pt x="142" y="218"/>
                    <a:pt x="136" y="212"/>
                    <a:pt x="136" y="202"/>
                  </a:cubicBezTo>
                  <a:cubicBezTo>
                    <a:pt x="136" y="159"/>
                    <a:pt x="136" y="159"/>
                    <a:pt x="136" y="159"/>
                  </a:cubicBezTo>
                  <a:cubicBezTo>
                    <a:pt x="136" y="155"/>
                    <a:pt x="137" y="152"/>
                    <a:pt x="139" y="149"/>
                  </a:cubicBezTo>
                  <a:cubicBezTo>
                    <a:pt x="173" y="95"/>
                    <a:pt x="173" y="95"/>
                    <a:pt x="173" y="95"/>
                  </a:cubicBezTo>
                  <a:cubicBezTo>
                    <a:pt x="89" y="95"/>
                    <a:pt x="89" y="95"/>
                    <a:pt x="89" y="95"/>
                  </a:cubicBezTo>
                  <a:close/>
                </a:path>
              </a:pathLst>
            </a:custGeom>
            <a:solidFill>
              <a:srgbClr val="404B5B"/>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Oval 135">
              <a:extLst>
                <a:ext uri="{FF2B5EF4-FFF2-40B4-BE49-F238E27FC236}">
                  <a16:creationId xmlns:a16="http://schemas.microsoft.com/office/drawing/2014/main" id="{2C1159E9-A67C-4451-90F5-6EFE8EEF47A7}"/>
                </a:ext>
              </a:extLst>
            </p:cNvPr>
            <p:cNvSpPr/>
            <p:nvPr/>
          </p:nvSpPr>
          <p:spPr>
            <a:xfrm>
              <a:off x="672197"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1" name="Rectangle 160">
            <a:extLst>
              <a:ext uri="{FF2B5EF4-FFF2-40B4-BE49-F238E27FC236}">
                <a16:creationId xmlns:a16="http://schemas.microsoft.com/office/drawing/2014/main" id="{15F3C0EA-5C75-4A8B-9A56-23739DBE89FD}"/>
              </a:ext>
              <a:ext uri="{C183D7F6-B498-43B3-948B-1728B52AA6E4}">
                <adec:decorative xmlns:adec="http://schemas.microsoft.com/office/drawing/2017/decorative" val="1"/>
              </a:ext>
            </a:extLst>
          </p:cNvPr>
          <p:cNvSpPr/>
          <p:nvPr/>
        </p:nvSpPr>
        <p:spPr>
          <a:xfrm>
            <a:off x="52530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B874759E-D38D-487E-A082-250F72CC3A9F}"/>
              </a:ext>
              <a:ext uri="{C183D7F6-B498-43B3-948B-1728B52AA6E4}">
                <adec:decorative xmlns:adec="http://schemas.microsoft.com/office/drawing/2017/decorative" val="1"/>
              </a:ext>
            </a:extLst>
          </p:cNvPr>
          <p:cNvGrpSpPr/>
          <p:nvPr/>
        </p:nvGrpSpPr>
        <p:grpSpPr>
          <a:xfrm>
            <a:off x="8256292" y="1519308"/>
            <a:ext cx="417411" cy="417411"/>
            <a:chOff x="8295502" y="4002389"/>
            <a:chExt cx="417411" cy="417411"/>
          </a:xfrm>
        </p:grpSpPr>
        <p:sp>
          <p:nvSpPr>
            <p:cNvPr id="140" name="Oval 139">
              <a:extLst>
                <a:ext uri="{FF2B5EF4-FFF2-40B4-BE49-F238E27FC236}">
                  <a16:creationId xmlns:a16="http://schemas.microsoft.com/office/drawing/2014/main" id="{BD37FEF2-7377-4BC7-9122-AC7DB3E544C5}"/>
                </a:ext>
              </a:extLst>
            </p:cNvPr>
            <p:cNvSpPr/>
            <p:nvPr/>
          </p:nvSpPr>
          <p:spPr>
            <a:xfrm>
              <a:off x="8295502"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03D48B05-A0FB-4781-9A7A-4E87BD958FFD}"/>
                </a:ext>
              </a:extLst>
            </p:cNvPr>
            <p:cNvGrpSpPr/>
            <p:nvPr/>
          </p:nvGrpSpPr>
          <p:grpSpPr>
            <a:xfrm>
              <a:off x="8379881" y="4086150"/>
              <a:ext cx="248652" cy="249888"/>
              <a:chOff x="5205663" y="2530642"/>
              <a:chExt cx="1783543" cy="1792411"/>
            </a:xfrm>
          </p:grpSpPr>
          <p:grpSp>
            <p:nvGrpSpPr>
              <p:cNvPr id="27" name="Group 26">
                <a:extLst>
                  <a:ext uri="{FF2B5EF4-FFF2-40B4-BE49-F238E27FC236}">
                    <a16:creationId xmlns:a16="http://schemas.microsoft.com/office/drawing/2014/main" id="{6CA04EF3-3954-4147-B50B-8BC2F2A8E70D}"/>
                  </a:ext>
                </a:extLst>
              </p:cNvPr>
              <p:cNvGrpSpPr/>
              <p:nvPr/>
            </p:nvGrpSpPr>
            <p:grpSpPr>
              <a:xfrm>
                <a:off x="5260369" y="2784266"/>
                <a:ext cx="781527" cy="1531058"/>
                <a:chOff x="5260369" y="2784266"/>
                <a:chExt cx="781527" cy="1531058"/>
              </a:xfrm>
            </p:grpSpPr>
            <p:sp>
              <p:nvSpPr>
                <p:cNvPr id="2" name="Freeform: Shape 1">
                  <a:extLst>
                    <a:ext uri="{FF2B5EF4-FFF2-40B4-BE49-F238E27FC236}">
                      <a16:creationId xmlns:a16="http://schemas.microsoft.com/office/drawing/2014/main" id="{8C78716A-D0A6-45AB-B50D-93F704C909FE}"/>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A915CF1-C871-47AB-AEAF-3A9EBD0E8FD8}"/>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31101527-A7F6-4648-B846-CE5EC3C6A71B}"/>
                  </a:ext>
                </a:extLst>
              </p:cNvPr>
              <p:cNvGrpSpPr/>
              <p:nvPr/>
            </p:nvGrpSpPr>
            <p:grpSpPr>
              <a:xfrm>
                <a:off x="5205663" y="2646947"/>
                <a:ext cx="529390" cy="1227221"/>
                <a:chOff x="5205663" y="2646947"/>
                <a:chExt cx="529390" cy="1227221"/>
              </a:xfrm>
            </p:grpSpPr>
            <p:cxnSp>
              <p:nvCxnSpPr>
                <p:cNvPr id="15" name="Straight Connector 14">
                  <a:extLst>
                    <a:ext uri="{FF2B5EF4-FFF2-40B4-BE49-F238E27FC236}">
                      <a16:creationId xmlns:a16="http://schemas.microsoft.com/office/drawing/2014/main" id="{E282F699-BD06-4B5B-A25D-9DEE37BFD4FC}"/>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04A5936D-CE43-4F49-AEF4-2588DFEF2A5D}"/>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86305782-C319-4442-8A7D-72F6448E9748}"/>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1F66DCC7-9AB8-4D70-85E2-5C55DA7ED9C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cxnSp>
            <p:nvCxnSpPr>
              <p:cNvPr id="132" name="Straight Connector 131">
                <a:extLst>
                  <a:ext uri="{FF2B5EF4-FFF2-40B4-BE49-F238E27FC236}">
                    <a16:creationId xmlns:a16="http://schemas.microsoft.com/office/drawing/2014/main" id="{6C1102BA-96FE-4062-9266-890F55F2870E}"/>
                  </a:ext>
                </a:extLst>
              </p:cNvPr>
              <p:cNvCxnSpPr>
                <a:cxnSpLocks/>
              </p:cNvCxnSpPr>
              <p:nvPr/>
            </p:nvCxnSpPr>
            <p:spPr>
              <a:xfrm>
                <a:off x="6096000" y="2530642"/>
                <a:ext cx="0" cy="116305"/>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C656938E-91E1-432A-A6CE-D8CB7F0381EC}"/>
                  </a:ext>
                </a:extLst>
              </p:cNvPr>
              <p:cNvGrpSpPr/>
              <p:nvPr/>
            </p:nvGrpSpPr>
            <p:grpSpPr>
              <a:xfrm flipH="1">
                <a:off x="6459816" y="2646947"/>
                <a:ext cx="529390" cy="1227221"/>
                <a:chOff x="5205663" y="2646947"/>
                <a:chExt cx="529390" cy="1227221"/>
              </a:xfrm>
            </p:grpSpPr>
            <p:cxnSp>
              <p:nvCxnSpPr>
                <p:cNvPr id="154" name="Straight Connector 153">
                  <a:extLst>
                    <a:ext uri="{FF2B5EF4-FFF2-40B4-BE49-F238E27FC236}">
                      <a16:creationId xmlns:a16="http://schemas.microsoft.com/office/drawing/2014/main" id="{D5984F79-4901-4DC3-88D7-DCF8277CE96B}"/>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5" name="Straight Connector 154">
                  <a:extLst>
                    <a:ext uri="{FF2B5EF4-FFF2-40B4-BE49-F238E27FC236}">
                      <a16:creationId xmlns:a16="http://schemas.microsoft.com/office/drawing/2014/main" id="{9CCC8855-2617-4FD7-A04F-D6F9085CECF5}"/>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6" name="Straight Connector 155">
                  <a:extLst>
                    <a:ext uri="{FF2B5EF4-FFF2-40B4-BE49-F238E27FC236}">
                      <a16:creationId xmlns:a16="http://schemas.microsoft.com/office/drawing/2014/main" id="{7A88B167-DA17-4565-9C1E-835A385E3A0A}"/>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a:extLst>
                    <a:ext uri="{FF2B5EF4-FFF2-40B4-BE49-F238E27FC236}">
                      <a16:creationId xmlns:a16="http://schemas.microsoft.com/office/drawing/2014/main" id="{4AF97525-5E1F-424F-B359-A0BDFAFAE6D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58" name="Group 157">
                <a:extLst>
                  <a:ext uri="{FF2B5EF4-FFF2-40B4-BE49-F238E27FC236}">
                    <a16:creationId xmlns:a16="http://schemas.microsoft.com/office/drawing/2014/main" id="{39CEC7AF-097A-4730-92F4-B14A6B4E0E0A}"/>
                  </a:ext>
                </a:extLst>
              </p:cNvPr>
              <p:cNvGrpSpPr/>
              <p:nvPr/>
            </p:nvGrpSpPr>
            <p:grpSpPr>
              <a:xfrm flipH="1">
                <a:off x="6150106" y="2791995"/>
                <a:ext cx="781527" cy="1531058"/>
                <a:chOff x="5260369" y="2784266"/>
                <a:chExt cx="781527" cy="1531058"/>
              </a:xfrm>
            </p:grpSpPr>
            <p:sp>
              <p:nvSpPr>
                <p:cNvPr id="159" name="Freeform: Shape 158">
                  <a:extLst>
                    <a:ext uri="{FF2B5EF4-FFF2-40B4-BE49-F238E27FC236}">
                      <a16:creationId xmlns:a16="http://schemas.microsoft.com/office/drawing/2014/main" id="{894D3452-7F87-4C27-AD39-B62EB74779DB}"/>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Freeform: Shape 159">
                  <a:extLst>
                    <a:ext uri="{FF2B5EF4-FFF2-40B4-BE49-F238E27FC236}">
                      <a16:creationId xmlns:a16="http://schemas.microsoft.com/office/drawing/2014/main" id="{AD6D083A-DF6A-44FB-B788-007514E3DAD3}"/>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sp>
        <p:nvSpPr>
          <p:cNvPr id="172" name="Rectangle 171">
            <a:extLst>
              <a:ext uri="{FF2B5EF4-FFF2-40B4-BE49-F238E27FC236}">
                <a16:creationId xmlns:a16="http://schemas.microsoft.com/office/drawing/2014/main" id="{85A20AC6-B4FB-4CF0-8A51-61345A7B99A3}"/>
              </a:ext>
              <a:ext uri="{C183D7F6-B498-43B3-948B-1728B52AA6E4}">
                <adec:decorative xmlns:adec="http://schemas.microsoft.com/office/drawing/2017/decorative" val="1"/>
              </a:ext>
            </a:extLst>
          </p:cNvPr>
          <p:cNvSpPr/>
          <p:nvPr/>
        </p:nvSpPr>
        <p:spPr>
          <a:xfrm>
            <a:off x="8106438" y="1427079"/>
            <a:ext cx="3691272" cy="2721600"/>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E983585D-47B4-4F12-88BA-8DB2FF81C69D}"/>
              </a:ext>
              <a:ext uri="{C183D7F6-B498-43B3-948B-1728B52AA6E4}">
                <adec:decorative xmlns:adec="http://schemas.microsoft.com/office/drawing/2017/decorative" val="1"/>
              </a:ext>
            </a:extLst>
          </p:cNvPr>
          <p:cNvGrpSpPr/>
          <p:nvPr/>
        </p:nvGrpSpPr>
        <p:grpSpPr>
          <a:xfrm>
            <a:off x="4431792" y="1504428"/>
            <a:ext cx="495789" cy="417411"/>
            <a:chOff x="8266985" y="1360031"/>
            <a:chExt cx="495789" cy="417411"/>
          </a:xfrm>
        </p:grpSpPr>
        <p:sp>
          <p:nvSpPr>
            <p:cNvPr id="138" name="Oval 137">
              <a:extLst>
                <a:ext uri="{FF2B5EF4-FFF2-40B4-BE49-F238E27FC236}">
                  <a16:creationId xmlns:a16="http://schemas.microsoft.com/office/drawing/2014/main" id="{D523CF11-0DFE-431A-BDFD-EE257FAA4FF8}"/>
                </a:ext>
              </a:extLst>
            </p:cNvPr>
            <p:cNvSpPr/>
            <p:nvPr/>
          </p:nvSpPr>
          <p:spPr>
            <a:xfrm>
              <a:off x="8295502"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a:extLst>
                <a:ext uri="{FF2B5EF4-FFF2-40B4-BE49-F238E27FC236}">
                  <a16:creationId xmlns:a16="http://schemas.microsoft.com/office/drawing/2014/main" id="{EE40CD96-FAD5-4BCD-909A-6E04E775C26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266985" y="1419143"/>
              <a:ext cx="495789" cy="330098"/>
            </a:xfrm>
            <a:prstGeom prst="rect">
              <a:avLst/>
            </a:prstGeom>
          </p:spPr>
        </p:pic>
      </p:grpSp>
      <p:sp>
        <p:nvSpPr>
          <p:cNvPr id="171" name="Rectangle 170">
            <a:extLst>
              <a:ext uri="{FF2B5EF4-FFF2-40B4-BE49-F238E27FC236}">
                <a16:creationId xmlns:a16="http://schemas.microsoft.com/office/drawing/2014/main" id="{EE57BB3F-0C2C-446E-A9A2-9BE2DC83AD47}"/>
              </a:ext>
              <a:ext uri="{C183D7F6-B498-43B3-948B-1728B52AA6E4}">
                <adec:decorative xmlns:adec="http://schemas.microsoft.com/office/drawing/2017/decorative" val="1"/>
              </a:ext>
            </a:extLst>
          </p:cNvPr>
          <p:cNvSpPr/>
          <p:nvPr/>
        </p:nvSpPr>
        <p:spPr>
          <a:xfrm>
            <a:off x="4322759" y="1427079"/>
            <a:ext cx="3691272" cy="2722441"/>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85901ACF-D7E2-48F3-9AAE-910A0D9195C3}"/>
              </a:ext>
              <a:ext uri="{C183D7F6-B498-43B3-948B-1728B52AA6E4}">
                <adec:decorative xmlns:adec="http://schemas.microsoft.com/office/drawing/2017/decorative" val="1"/>
              </a:ext>
            </a:extLst>
          </p:cNvPr>
          <p:cNvGrpSpPr/>
          <p:nvPr/>
        </p:nvGrpSpPr>
        <p:grpSpPr>
          <a:xfrm>
            <a:off x="700357" y="2992301"/>
            <a:ext cx="417411" cy="417411"/>
            <a:chOff x="700357" y="2864173"/>
            <a:chExt cx="417411" cy="417411"/>
          </a:xfrm>
        </p:grpSpPr>
        <p:grpSp>
          <p:nvGrpSpPr>
            <p:cNvPr id="93" name="Group 92">
              <a:extLst>
                <a:ext uri="{FF2B5EF4-FFF2-40B4-BE49-F238E27FC236}">
                  <a16:creationId xmlns:a16="http://schemas.microsoft.com/office/drawing/2014/main" id="{EE96BCD7-4215-4E0B-8D4D-AC3E17CCCC8A}"/>
                </a:ext>
              </a:extLst>
            </p:cNvPr>
            <p:cNvGrpSpPr/>
            <p:nvPr/>
          </p:nvGrpSpPr>
          <p:grpSpPr>
            <a:xfrm>
              <a:off x="776382" y="2968270"/>
              <a:ext cx="265361" cy="209216"/>
              <a:chOff x="9157172" y="4148138"/>
              <a:chExt cx="712787" cy="561975"/>
            </a:xfrm>
            <a:solidFill>
              <a:schemeClr val="tx2">
                <a:lumMod val="75000"/>
              </a:schemeClr>
            </a:solidFill>
          </p:grpSpPr>
          <p:sp>
            <p:nvSpPr>
              <p:cNvPr id="94" name="Freeform 170">
                <a:extLst>
                  <a:ext uri="{FF2B5EF4-FFF2-40B4-BE49-F238E27FC236}">
                    <a16:creationId xmlns:a16="http://schemas.microsoft.com/office/drawing/2014/main" id="{6CD76740-17C4-451B-BF39-C1002B9DB11F}"/>
                  </a:ext>
                </a:extLst>
              </p:cNvPr>
              <p:cNvSpPr>
                <a:spLocks noEditPoints="1"/>
              </p:cNvSpPr>
              <p:nvPr/>
            </p:nvSpPr>
            <p:spPr bwMode="auto">
              <a:xfrm>
                <a:off x="9354022" y="4208463"/>
                <a:ext cx="106362" cy="106363"/>
              </a:xfrm>
              <a:custGeom>
                <a:avLst/>
                <a:gdLst>
                  <a:gd name="T0" fmla="*/ 20 w 67"/>
                  <a:gd name="T1" fmla="*/ 47 h 67"/>
                  <a:gd name="T2" fmla="*/ 47 w 67"/>
                  <a:gd name="T3" fmla="*/ 47 h 67"/>
                  <a:gd name="T4" fmla="*/ 47 w 67"/>
                  <a:gd name="T5" fmla="*/ 21 h 67"/>
                  <a:gd name="T6" fmla="*/ 20 w 67"/>
                  <a:gd name="T7" fmla="*/ 21 h 67"/>
                  <a:gd name="T8" fmla="*/ 20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20" y="47"/>
                    </a:moveTo>
                    <a:lnTo>
                      <a:pt x="47" y="47"/>
                    </a:lnTo>
                    <a:lnTo>
                      <a:pt x="47" y="21"/>
                    </a:lnTo>
                    <a:lnTo>
                      <a:pt x="20" y="21"/>
                    </a:lnTo>
                    <a:lnTo>
                      <a:pt x="20"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71">
                <a:extLst>
                  <a:ext uri="{FF2B5EF4-FFF2-40B4-BE49-F238E27FC236}">
                    <a16:creationId xmlns:a16="http://schemas.microsoft.com/office/drawing/2014/main" id="{9FB28F67-1892-41AD-AD9B-43CB01C1DF32}"/>
                  </a:ext>
                </a:extLst>
              </p:cNvPr>
              <p:cNvSpPr>
                <a:spLocks noEditPoints="1"/>
              </p:cNvSpPr>
              <p:nvPr/>
            </p:nvSpPr>
            <p:spPr bwMode="auto">
              <a:xfrm>
                <a:off x="9354022" y="4346576"/>
                <a:ext cx="106362" cy="90488"/>
              </a:xfrm>
              <a:custGeom>
                <a:avLst/>
                <a:gdLst>
                  <a:gd name="T0" fmla="*/ 21 w 67"/>
                  <a:gd name="T1" fmla="*/ 39 h 57"/>
                  <a:gd name="T2" fmla="*/ 45 w 67"/>
                  <a:gd name="T3" fmla="*/ 39 h 57"/>
                  <a:gd name="T4" fmla="*/ 45 w 67"/>
                  <a:gd name="T5" fmla="*/ 17 h 57"/>
                  <a:gd name="T6" fmla="*/ 21 w 67"/>
                  <a:gd name="T7" fmla="*/ 17 h 57"/>
                  <a:gd name="T8" fmla="*/ 21 w 67"/>
                  <a:gd name="T9" fmla="*/ 39 h 57"/>
                  <a:gd name="T10" fmla="*/ 67 w 67"/>
                  <a:gd name="T11" fmla="*/ 57 h 57"/>
                  <a:gd name="T12" fmla="*/ 0 w 67"/>
                  <a:gd name="T13" fmla="*/ 57 h 57"/>
                  <a:gd name="T14" fmla="*/ 0 w 67"/>
                  <a:gd name="T15" fmla="*/ 0 h 57"/>
                  <a:gd name="T16" fmla="*/ 67 w 67"/>
                  <a:gd name="T17" fmla="*/ 0 h 57"/>
                  <a:gd name="T18" fmla="*/ 67 w 67"/>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57">
                    <a:moveTo>
                      <a:pt x="21" y="39"/>
                    </a:moveTo>
                    <a:lnTo>
                      <a:pt x="45" y="39"/>
                    </a:lnTo>
                    <a:lnTo>
                      <a:pt x="45" y="17"/>
                    </a:lnTo>
                    <a:lnTo>
                      <a:pt x="21" y="17"/>
                    </a:lnTo>
                    <a:lnTo>
                      <a:pt x="21" y="39"/>
                    </a:lnTo>
                    <a:close/>
                    <a:moveTo>
                      <a:pt x="67" y="57"/>
                    </a:moveTo>
                    <a:lnTo>
                      <a:pt x="0" y="57"/>
                    </a:lnTo>
                    <a:lnTo>
                      <a:pt x="0" y="0"/>
                    </a:lnTo>
                    <a:lnTo>
                      <a:pt x="67" y="0"/>
                    </a:lnTo>
                    <a:lnTo>
                      <a:pt x="6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72">
                <a:extLst>
                  <a:ext uri="{FF2B5EF4-FFF2-40B4-BE49-F238E27FC236}">
                    <a16:creationId xmlns:a16="http://schemas.microsoft.com/office/drawing/2014/main" id="{537A8B92-3A1C-4E70-89F4-4B9C357C9884}"/>
                  </a:ext>
                </a:extLst>
              </p:cNvPr>
              <p:cNvSpPr>
                <a:spLocks noEditPoints="1"/>
              </p:cNvSpPr>
              <p:nvPr/>
            </p:nvSpPr>
            <p:spPr bwMode="auto">
              <a:xfrm>
                <a:off x="9490547" y="4208463"/>
                <a:ext cx="106362" cy="106363"/>
              </a:xfrm>
              <a:custGeom>
                <a:avLst/>
                <a:gdLst>
                  <a:gd name="T0" fmla="*/ 19 w 67"/>
                  <a:gd name="T1" fmla="*/ 47 h 67"/>
                  <a:gd name="T2" fmla="*/ 47 w 67"/>
                  <a:gd name="T3" fmla="*/ 47 h 67"/>
                  <a:gd name="T4" fmla="*/ 47 w 67"/>
                  <a:gd name="T5" fmla="*/ 21 h 67"/>
                  <a:gd name="T6" fmla="*/ 19 w 67"/>
                  <a:gd name="T7" fmla="*/ 21 h 67"/>
                  <a:gd name="T8" fmla="*/ 19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19" y="47"/>
                    </a:moveTo>
                    <a:lnTo>
                      <a:pt x="47" y="47"/>
                    </a:lnTo>
                    <a:lnTo>
                      <a:pt x="47" y="21"/>
                    </a:lnTo>
                    <a:lnTo>
                      <a:pt x="19" y="21"/>
                    </a:lnTo>
                    <a:lnTo>
                      <a:pt x="19"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73">
                <a:extLst>
                  <a:ext uri="{FF2B5EF4-FFF2-40B4-BE49-F238E27FC236}">
                    <a16:creationId xmlns:a16="http://schemas.microsoft.com/office/drawing/2014/main" id="{8D2CB37E-3C09-4ACD-A53E-6FEA1CF33D10}"/>
                  </a:ext>
                </a:extLst>
              </p:cNvPr>
              <p:cNvSpPr>
                <a:spLocks/>
              </p:cNvSpPr>
              <p:nvPr/>
            </p:nvSpPr>
            <p:spPr bwMode="auto">
              <a:xfrm>
                <a:off x="9627072" y="4208463"/>
                <a:ext cx="92075" cy="92075"/>
              </a:xfrm>
              <a:custGeom>
                <a:avLst/>
                <a:gdLst>
                  <a:gd name="T0" fmla="*/ 18 w 58"/>
                  <a:gd name="T1" fmla="*/ 21 h 58"/>
                  <a:gd name="T2" fmla="*/ 39 w 58"/>
                  <a:gd name="T3" fmla="*/ 21 h 58"/>
                  <a:gd name="T4" fmla="*/ 39 w 58"/>
                  <a:gd name="T5" fmla="*/ 45 h 58"/>
                  <a:gd name="T6" fmla="*/ 50 w 58"/>
                  <a:gd name="T7" fmla="*/ 50 h 58"/>
                  <a:gd name="T8" fmla="*/ 58 w 58"/>
                  <a:gd name="T9" fmla="*/ 58 h 58"/>
                  <a:gd name="T10" fmla="*/ 58 w 58"/>
                  <a:gd name="T11" fmla="*/ 0 h 58"/>
                  <a:gd name="T12" fmla="*/ 0 w 58"/>
                  <a:gd name="T13" fmla="*/ 0 h 58"/>
                  <a:gd name="T14" fmla="*/ 0 w 58"/>
                  <a:gd name="T15" fmla="*/ 51 h 58"/>
                  <a:gd name="T16" fmla="*/ 10 w 58"/>
                  <a:gd name="T17" fmla="*/ 47 h 58"/>
                  <a:gd name="T18" fmla="*/ 18 w 58"/>
                  <a:gd name="T19" fmla="*/ 43 h 58"/>
                  <a:gd name="T20" fmla="*/ 18 w 58"/>
                  <a:gd name="T2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18" y="21"/>
                    </a:moveTo>
                    <a:lnTo>
                      <a:pt x="39" y="21"/>
                    </a:lnTo>
                    <a:lnTo>
                      <a:pt x="39" y="45"/>
                    </a:lnTo>
                    <a:lnTo>
                      <a:pt x="50" y="50"/>
                    </a:lnTo>
                    <a:lnTo>
                      <a:pt x="58" y="58"/>
                    </a:lnTo>
                    <a:lnTo>
                      <a:pt x="58" y="0"/>
                    </a:lnTo>
                    <a:lnTo>
                      <a:pt x="0" y="0"/>
                    </a:lnTo>
                    <a:lnTo>
                      <a:pt x="0" y="51"/>
                    </a:lnTo>
                    <a:lnTo>
                      <a:pt x="10" y="47"/>
                    </a:lnTo>
                    <a:lnTo>
                      <a:pt x="18" y="43"/>
                    </a:lnTo>
                    <a:lnTo>
                      <a:pt x="18"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74">
                <a:extLst>
                  <a:ext uri="{FF2B5EF4-FFF2-40B4-BE49-F238E27FC236}">
                    <a16:creationId xmlns:a16="http://schemas.microsoft.com/office/drawing/2014/main" id="{0B0E39A4-4089-4608-97A5-5559C53F8CD0}"/>
                  </a:ext>
                </a:extLst>
              </p:cNvPr>
              <p:cNvSpPr>
                <a:spLocks/>
              </p:cNvSpPr>
              <p:nvPr/>
            </p:nvSpPr>
            <p:spPr bwMode="auto">
              <a:xfrm>
                <a:off x="9217497" y="4360863"/>
                <a:ext cx="46037" cy="46038"/>
              </a:xfrm>
              <a:custGeom>
                <a:avLst/>
                <a:gdLst>
                  <a:gd name="T0" fmla="*/ 13 w 29"/>
                  <a:gd name="T1" fmla="*/ 0 h 29"/>
                  <a:gd name="T2" fmla="*/ 13 w 29"/>
                  <a:gd name="T3" fmla="*/ 0 h 29"/>
                  <a:gd name="T4" fmla="*/ 8 w 29"/>
                  <a:gd name="T5" fmla="*/ 2 h 29"/>
                  <a:gd name="T6" fmla="*/ 4 w 29"/>
                  <a:gd name="T7" fmla="*/ 5 h 29"/>
                  <a:gd name="T8" fmla="*/ 0 w 29"/>
                  <a:gd name="T9" fmla="*/ 10 h 29"/>
                  <a:gd name="T10" fmla="*/ 0 w 29"/>
                  <a:gd name="T11" fmla="*/ 14 h 29"/>
                  <a:gd name="T12" fmla="*/ 0 w 29"/>
                  <a:gd name="T13" fmla="*/ 19 h 29"/>
                  <a:gd name="T14" fmla="*/ 4 w 29"/>
                  <a:gd name="T15" fmla="*/ 26 h 29"/>
                  <a:gd name="T16" fmla="*/ 8 w 29"/>
                  <a:gd name="T17" fmla="*/ 29 h 29"/>
                  <a:gd name="T18" fmla="*/ 13 w 29"/>
                  <a:gd name="T19" fmla="*/ 29 h 29"/>
                  <a:gd name="T20" fmla="*/ 18 w 29"/>
                  <a:gd name="T21" fmla="*/ 29 h 29"/>
                  <a:gd name="T22" fmla="*/ 23 w 29"/>
                  <a:gd name="T23" fmla="*/ 26 h 29"/>
                  <a:gd name="T24" fmla="*/ 26 w 29"/>
                  <a:gd name="T25" fmla="*/ 19 h 29"/>
                  <a:gd name="T26" fmla="*/ 29 w 29"/>
                  <a:gd name="T27" fmla="*/ 14 h 29"/>
                  <a:gd name="T28" fmla="*/ 26 w 29"/>
                  <a:gd name="T29" fmla="*/ 10 h 29"/>
                  <a:gd name="T30" fmla="*/ 23 w 29"/>
                  <a:gd name="T31" fmla="*/ 5 h 29"/>
                  <a:gd name="T32" fmla="*/ 18 w 29"/>
                  <a:gd name="T33" fmla="*/ 2 h 29"/>
                  <a:gd name="T34" fmla="*/ 13 w 29"/>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13" y="0"/>
                    </a:moveTo>
                    <a:lnTo>
                      <a:pt x="13" y="0"/>
                    </a:lnTo>
                    <a:lnTo>
                      <a:pt x="8" y="2"/>
                    </a:lnTo>
                    <a:lnTo>
                      <a:pt x="4" y="5"/>
                    </a:lnTo>
                    <a:lnTo>
                      <a:pt x="0" y="10"/>
                    </a:lnTo>
                    <a:lnTo>
                      <a:pt x="0" y="14"/>
                    </a:lnTo>
                    <a:lnTo>
                      <a:pt x="0" y="19"/>
                    </a:lnTo>
                    <a:lnTo>
                      <a:pt x="4" y="26"/>
                    </a:lnTo>
                    <a:lnTo>
                      <a:pt x="8" y="29"/>
                    </a:lnTo>
                    <a:lnTo>
                      <a:pt x="13" y="29"/>
                    </a:lnTo>
                    <a:lnTo>
                      <a:pt x="18" y="29"/>
                    </a:lnTo>
                    <a:lnTo>
                      <a:pt x="23" y="26"/>
                    </a:lnTo>
                    <a:lnTo>
                      <a:pt x="26" y="19"/>
                    </a:lnTo>
                    <a:lnTo>
                      <a:pt x="29" y="14"/>
                    </a:lnTo>
                    <a:lnTo>
                      <a:pt x="26" y="10"/>
                    </a:lnTo>
                    <a:lnTo>
                      <a:pt x="23" y="5"/>
                    </a:lnTo>
                    <a:lnTo>
                      <a:pt x="18" y="2"/>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5">
                <a:extLst>
                  <a:ext uri="{FF2B5EF4-FFF2-40B4-BE49-F238E27FC236}">
                    <a16:creationId xmlns:a16="http://schemas.microsoft.com/office/drawing/2014/main" id="{BFAE9DAF-7C88-4EB9-93B8-3132645032D4}"/>
                  </a:ext>
                </a:extLst>
              </p:cNvPr>
              <p:cNvSpPr>
                <a:spLocks noEditPoints="1"/>
              </p:cNvSpPr>
              <p:nvPr/>
            </p:nvSpPr>
            <p:spPr bwMode="auto">
              <a:xfrm>
                <a:off x="9157172" y="4148138"/>
                <a:ext cx="636587" cy="471488"/>
              </a:xfrm>
              <a:custGeom>
                <a:avLst/>
                <a:gdLst>
                  <a:gd name="T0" fmla="*/ 23 w 401"/>
                  <a:gd name="T1" fmla="*/ 265 h 297"/>
                  <a:gd name="T2" fmla="*/ 23 w 401"/>
                  <a:gd name="T3" fmla="*/ 32 h 297"/>
                  <a:gd name="T4" fmla="*/ 24 w 401"/>
                  <a:gd name="T5" fmla="*/ 29 h 297"/>
                  <a:gd name="T6" fmla="*/ 26 w 401"/>
                  <a:gd name="T7" fmla="*/ 24 h 297"/>
                  <a:gd name="T8" fmla="*/ 29 w 401"/>
                  <a:gd name="T9" fmla="*/ 24 h 297"/>
                  <a:gd name="T10" fmla="*/ 32 w 401"/>
                  <a:gd name="T11" fmla="*/ 23 h 297"/>
                  <a:gd name="T12" fmla="*/ 78 w 401"/>
                  <a:gd name="T13" fmla="*/ 23 h 297"/>
                  <a:gd name="T14" fmla="*/ 78 w 401"/>
                  <a:gd name="T15" fmla="*/ 274 h 297"/>
                  <a:gd name="T16" fmla="*/ 32 w 401"/>
                  <a:gd name="T17" fmla="*/ 274 h 297"/>
                  <a:gd name="T18" fmla="*/ 29 w 401"/>
                  <a:gd name="T19" fmla="*/ 273 h 297"/>
                  <a:gd name="T20" fmla="*/ 26 w 401"/>
                  <a:gd name="T21" fmla="*/ 270 h 297"/>
                  <a:gd name="T22" fmla="*/ 24 w 401"/>
                  <a:gd name="T23" fmla="*/ 268 h 297"/>
                  <a:gd name="T24" fmla="*/ 23 w 401"/>
                  <a:gd name="T25" fmla="*/ 265 h 297"/>
                  <a:gd name="T26" fmla="*/ 101 w 401"/>
                  <a:gd name="T27" fmla="*/ 274 h 297"/>
                  <a:gd name="T28" fmla="*/ 101 w 401"/>
                  <a:gd name="T29" fmla="*/ 23 h 297"/>
                  <a:gd name="T30" fmla="*/ 368 w 401"/>
                  <a:gd name="T31" fmla="*/ 23 h 297"/>
                  <a:gd name="T32" fmla="*/ 373 w 401"/>
                  <a:gd name="T33" fmla="*/ 24 h 297"/>
                  <a:gd name="T34" fmla="*/ 376 w 401"/>
                  <a:gd name="T35" fmla="*/ 24 h 297"/>
                  <a:gd name="T36" fmla="*/ 377 w 401"/>
                  <a:gd name="T37" fmla="*/ 29 h 297"/>
                  <a:gd name="T38" fmla="*/ 377 w 401"/>
                  <a:gd name="T39" fmla="*/ 32 h 297"/>
                  <a:gd name="T40" fmla="*/ 377 w 401"/>
                  <a:gd name="T41" fmla="*/ 184 h 297"/>
                  <a:gd name="T42" fmla="*/ 401 w 401"/>
                  <a:gd name="T43" fmla="*/ 187 h 297"/>
                  <a:gd name="T44" fmla="*/ 401 w 401"/>
                  <a:gd name="T45" fmla="*/ 32 h 297"/>
                  <a:gd name="T46" fmla="*/ 401 w 401"/>
                  <a:gd name="T47" fmla="*/ 24 h 297"/>
                  <a:gd name="T48" fmla="*/ 398 w 401"/>
                  <a:gd name="T49" fmla="*/ 19 h 297"/>
                  <a:gd name="T50" fmla="*/ 397 w 401"/>
                  <a:gd name="T51" fmla="*/ 15 h 297"/>
                  <a:gd name="T52" fmla="*/ 392 w 401"/>
                  <a:gd name="T53" fmla="*/ 10 h 297"/>
                  <a:gd name="T54" fmla="*/ 387 w 401"/>
                  <a:gd name="T55" fmla="*/ 5 h 297"/>
                  <a:gd name="T56" fmla="*/ 382 w 401"/>
                  <a:gd name="T57" fmla="*/ 2 h 297"/>
                  <a:gd name="T58" fmla="*/ 376 w 401"/>
                  <a:gd name="T59" fmla="*/ 0 h 297"/>
                  <a:gd name="T60" fmla="*/ 368 w 401"/>
                  <a:gd name="T61" fmla="*/ 0 h 297"/>
                  <a:gd name="T62" fmla="*/ 32 w 401"/>
                  <a:gd name="T63" fmla="*/ 0 h 297"/>
                  <a:gd name="T64" fmla="*/ 26 w 401"/>
                  <a:gd name="T65" fmla="*/ 0 h 297"/>
                  <a:gd name="T66" fmla="*/ 19 w 401"/>
                  <a:gd name="T67" fmla="*/ 2 h 297"/>
                  <a:gd name="T68" fmla="*/ 15 w 401"/>
                  <a:gd name="T69" fmla="*/ 5 h 297"/>
                  <a:gd name="T70" fmla="*/ 10 w 401"/>
                  <a:gd name="T71" fmla="*/ 10 h 297"/>
                  <a:gd name="T72" fmla="*/ 5 w 401"/>
                  <a:gd name="T73" fmla="*/ 15 h 297"/>
                  <a:gd name="T74" fmla="*/ 3 w 401"/>
                  <a:gd name="T75" fmla="*/ 19 h 297"/>
                  <a:gd name="T76" fmla="*/ 0 w 401"/>
                  <a:gd name="T77" fmla="*/ 24 h 297"/>
                  <a:gd name="T78" fmla="*/ 0 w 401"/>
                  <a:gd name="T79" fmla="*/ 32 h 297"/>
                  <a:gd name="T80" fmla="*/ 0 w 401"/>
                  <a:gd name="T81" fmla="*/ 265 h 297"/>
                  <a:gd name="T82" fmla="*/ 0 w 401"/>
                  <a:gd name="T83" fmla="*/ 270 h 297"/>
                  <a:gd name="T84" fmla="*/ 3 w 401"/>
                  <a:gd name="T85" fmla="*/ 274 h 297"/>
                  <a:gd name="T86" fmla="*/ 5 w 401"/>
                  <a:gd name="T87" fmla="*/ 282 h 297"/>
                  <a:gd name="T88" fmla="*/ 10 w 401"/>
                  <a:gd name="T89" fmla="*/ 287 h 297"/>
                  <a:gd name="T90" fmla="*/ 15 w 401"/>
                  <a:gd name="T91" fmla="*/ 290 h 297"/>
                  <a:gd name="T92" fmla="*/ 19 w 401"/>
                  <a:gd name="T93" fmla="*/ 294 h 297"/>
                  <a:gd name="T94" fmla="*/ 26 w 401"/>
                  <a:gd name="T95" fmla="*/ 295 h 297"/>
                  <a:gd name="T96" fmla="*/ 32 w 401"/>
                  <a:gd name="T97" fmla="*/ 297 h 297"/>
                  <a:gd name="T98" fmla="*/ 220 w 401"/>
                  <a:gd name="T99" fmla="*/ 297 h 297"/>
                  <a:gd name="T100" fmla="*/ 202 w 401"/>
                  <a:gd name="T101" fmla="*/ 274 h 297"/>
                  <a:gd name="T102" fmla="*/ 101 w 401"/>
                  <a:gd name="T103" fmla="*/ 27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 h="297">
                    <a:moveTo>
                      <a:pt x="23" y="265"/>
                    </a:moveTo>
                    <a:lnTo>
                      <a:pt x="23" y="32"/>
                    </a:lnTo>
                    <a:lnTo>
                      <a:pt x="24" y="29"/>
                    </a:lnTo>
                    <a:lnTo>
                      <a:pt x="26" y="24"/>
                    </a:lnTo>
                    <a:lnTo>
                      <a:pt x="29" y="24"/>
                    </a:lnTo>
                    <a:lnTo>
                      <a:pt x="32" y="23"/>
                    </a:lnTo>
                    <a:lnTo>
                      <a:pt x="78" y="23"/>
                    </a:lnTo>
                    <a:lnTo>
                      <a:pt x="78" y="274"/>
                    </a:lnTo>
                    <a:lnTo>
                      <a:pt x="32" y="274"/>
                    </a:lnTo>
                    <a:lnTo>
                      <a:pt x="29" y="273"/>
                    </a:lnTo>
                    <a:lnTo>
                      <a:pt x="26" y="270"/>
                    </a:lnTo>
                    <a:lnTo>
                      <a:pt x="24" y="268"/>
                    </a:lnTo>
                    <a:lnTo>
                      <a:pt x="23" y="265"/>
                    </a:lnTo>
                    <a:close/>
                    <a:moveTo>
                      <a:pt x="101" y="274"/>
                    </a:moveTo>
                    <a:lnTo>
                      <a:pt x="101" y="23"/>
                    </a:lnTo>
                    <a:lnTo>
                      <a:pt x="368" y="23"/>
                    </a:lnTo>
                    <a:lnTo>
                      <a:pt x="373" y="24"/>
                    </a:lnTo>
                    <a:lnTo>
                      <a:pt x="376" y="24"/>
                    </a:lnTo>
                    <a:lnTo>
                      <a:pt x="377" y="29"/>
                    </a:lnTo>
                    <a:lnTo>
                      <a:pt x="377" y="32"/>
                    </a:lnTo>
                    <a:lnTo>
                      <a:pt x="377" y="184"/>
                    </a:lnTo>
                    <a:lnTo>
                      <a:pt x="401" y="187"/>
                    </a:lnTo>
                    <a:lnTo>
                      <a:pt x="401" y="32"/>
                    </a:lnTo>
                    <a:lnTo>
                      <a:pt x="401" y="24"/>
                    </a:lnTo>
                    <a:lnTo>
                      <a:pt x="398" y="19"/>
                    </a:lnTo>
                    <a:lnTo>
                      <a:pt x="397" y="15"/>
                    </a:lnTo>
                    <a:lnTo>
                      <a:pt x="392" y="10"/>
                    </a:lnTo>
                    <a:lnTo>
                      <a:pt x="387" y="5"/>
                    </a:lnTo>
                    <a:lnTo>
                      <a:pt x="382" y="2"/>
                    </a:lnTo>
                    <a:lnTo>
                      <a:pt x="376" y="0"/>
                    </a:lnTo>
                    <a:lnTo>
                      <a:pt x="368" y="0"/>
                    </a:lnTo>
                    <a:lnTo>
                      <a:pt x="32" y="0"/>
                    </a:lnTo>
                    <a:lnTo>
                      <a:pt x="26" y="0"/>
                    </a:lnTo>
                    <a:lnTo>
                      <a:pt x="19" y="2"/>
                    </a:lnTo>
                    <a:lnTo>
                      <a:pt x="15" y="5"/>
                    </a:lnTo>
                    <a:lnTo>
                      <a:pt x="10" y="10"/>
                    </a:lnTo>
                    <a:lnTo>
                      <a:pt x="5" y="15"/>
                    </a:lnTo>
                    <a:lnTo>
                      <a:pt x="3" y="19"/>
                    </a:lnTo>
                    <a:lnTo>
                      <a:pt x="0" y="24"/>
                    </a:lnTo>
                    <a:lnTo>
                      <a:pt x="0" y="32"/>
                    </a:lnTo>
                    <a:lnTo>
                      <a:pt x="0" y="265"/>
                    </a:lnTo>
                    <a:lnTo>
                      <a:pt x="0" y="270"/>
                    </a:lnTo>
                    <a:lnTo>
                      <a:pt x="3" y="274"/>
                    </a:lnTo>
                    <a:lnTo>
                      <a:pt x="5" y="282"/>
                    </a:lnTo>
                    <a:lnTo>
                      <a:pt x="10" y="287"/>
                    </a:lnTo>
                    <a:lnTo>
                      <a:pt x="15" y="290"/>
                    </a:lnTo>
                    <a:lnTo>
                      <a:pt x="19" y="294"/>
                    </a:lnTo>
                    <a:lnTo>
                      <a:pt x="26" y="295"/>
                    </a:lnTo>
                    <a:lnTo>
                      <a:pt x="32" y="297"/>
                    </a:lnTo>
                    <a:lnTo>
                      <a:pt x="220" y="297"/>
                    </a:lnTo>
                    <a:lnTo>
                      <a:pt x="202" y="274"/>
                    </a:lnTo>
                    <a:lnTo>
                      <a:pt x="101"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76">
                <a:extLst>
                  <a:ext uri="{FF2B5EF4-FFF2-40B4-BE49-F238E27FC236}">
                    <a16:creationId xmlns:a16="http://schemas.microsoft.com/office/drawing/2014/main" id="{B0A096A0-BD8F-40C7-B61E-3D2F387F1665}"/>
                  </a:ext>
                </a:extLst>
              </p:cNvPr>
              <p:cNvSpPr>
                <a:spLocks/>
              </p:cNvSpPr>
              <p:nvPr/>
            </p:nvSpPr>
            <p:spPr bwMode="auto">
              <a:xfrm>
                <a:off x="9506422" y="4300538"/>
                <a:ext cx="363537" cy="409575"/>
              </a:xfrm>
              <a:custGeom>
                <a:avLst/>
                <a:gdLst>
                  <a:gd name="T0" fmla="*/ 130 w 229"/>
                  <a:gd name="T1" fmla="*/ 94 h 258"/>
                  <a:gd name="T2" fmla="*/ 130 w 229"/>
                  <a:gd name="T3" fmla="*/ 25 h 258"/>
                  <a:gd name="T4" fmla="*/ 126 w 229"/>
                  <a:gd name="T5" fmla="*/ 13 h 258"/>
                  <a:gd name="T6" fmla="*/ 118 w 229"/>
                  <a:gd name="T7" fmla="*/ 5 h 258"/>
                  <a:gd name="T8" fmla="*/ 107 w 229"/>
                  <a:gd name="T9" fmla="*/ 0 h 258"/>
                  <a:gd name="T10" fmla="*/ 99 w 229"/>
                  <a:gd name="T11" fmla="*/ 0 h 258"/>
                  <a:gd name="T12" fmla="*/ 87 w 229"/>
                  <a:gd name="T13" fmla="*/ 1 h 258"/>
                  <a:gd name="T14" fmla="*/ 78 w 229"/>
                  <a:gd name="T15" fmla="*/ 8 h 258"/>
                  <a:gd name="T16" fmla="*/ 72 w 229"/>
                  <a:gd name="T17" fmla="*/ 17 h 258"/>
                  <a:gd name="T18" fmla="*/ 68 w 229"/>
                  <a:gd name="T19" fmla="*/ 30 h 258"/>
                  <a:gd name="T20" fmla="*/ 52 w 229"/>
                  <a:gd name="T21" fmla="*/ 129 h 258"/>
                  <a:gd name="T22" fmla="*/ 43 w 229"/>
                  <a:gd name="T23" fmla="*/ 123 h 258"/>
                  <a:gd name="T24" fmla="*/ 30 w 229"/>
                  <a:gd name="T25" fmla="*/ 121 h 258"/>
                  <a:gd name="T26" fmla="*/ 21 w 229"/>
                  <a:gd name="T27" fmla="*/ 123 h 258"/>
                  <a:gd name="T28" fmla="*/ 8 w 229"/>
                  <a:gd name="T29" fmla="*/ 129 h 258"/>
                  <a:gd name="T30" fmla="*/ 3 w 229"/>
                  <a:gd name="T31" fmla="*/ 137 h 258"/>
                  <a:gd name="T32" fmla="*/ 0 w 229"/>
                  <a:gd name="T33" fmla="*/ 147 h 258"/>
                  <a:gd name="T34" fmla="*/ 0 w 229"/>
                  <a:gd name="T35" fmla="*/ 159 h 258"/>
                  <a:gd name="T36" fmla="*/ 3 w 229"/>
                  <a:gd name="T37" fmla="*/ 169 h 258"/>
                  <a:gd name="T38" fmla="*/ 84 w 229"/>
                  <a:gd name="T39" fmla="*/ 255 h 258"/>
                  <a:gd name="T40" fmla="*/ 92 w 229"/>
                  <a:gd name="T41" fmla="*/ 258 h 258"/>
                  <a:gd name="T42" fmla="*/ 100 w 229"/>
                  <a:gd name="T43" fmla="*/ 255 h 258"/>
                  <a:gd name="T44" fmla="*/ 103 w 229"/>
                  <a:gd name="T45" fmla="*/ 247 h 258"/>
                  <a:gd name="T46" fmla="*/ 100 w 229"/>
                  <a:gd name="T47" fmla="*/ 239 h 258"/>
                  <a:gd name="T48" fmla="*/ 22 w 229"/>
                  <a:gd name="T49" fmla="*/ 156 h 258"/>
                  <a:gd name="T50" fmla="*/ 22 w 229"/>
                  <a:gd name="T51" fmla="*/ 150 h 258"/>
                  <a:gd name="T52" fmla="*/ 25 w 229"/>
                  <a:gd name="T53" fmla="*/ 145 h 258"/>
                  <a:gd name="T54" fmla="*/ 30 w 229"/>
                  <a:gd name="T55" fmla="*/ 143 h 258"/>
                  <a:gd name="T56" fmla="*/ 35 w 229"/>
                  <a:gd name="T57" fmla="*/ 145 h 258"/>
                  <a:gd name="T58" fmla="*/ 68 w 229"/>
                  <a:gd name="T59" fmla="*/ 177 h 258"/>
                  <a:gd name="T60" fmla="*/ 79 w 229"/>
                  <a:gd name="T61" fmla="*/ 177 h 258"/>
                  <a:gd name="T62" fmla="*/ 84 w 229"/>
                  <a:gd name="T63" fmla="*/ 174 h 258"/>
                  <a:gd name="T64" fmla="*/ 91 w 229"/>
                  <a:gd name="T65" fmla="*/ 156 h 258"/>
                  <a:gd name="T66" fmla="*/ 91 w 229"/>
                  <a:gd name="T67" fmla="*/ 30 h 258"/>
                  <a:gd name="T68" fmla="*/ 94 w 229"/>
                  <a:gd name="T69" fmla="*/ 25 h 258"/>
                  <a:gd name="T70" fmla="*/ 99 w 229"/>
                  <a:gd name="T71" fmla="*/ 22 h 258"/>
                  <a:gd name="T72" fmla="*/ 103 w 229"/>
                  <a:gd name="T73" fmla="*/ 22 h 258"/>
                  <a:gd name="T74" fmla="*/ 108 w 229"/>
                  <a:gd name="T75" fmla="*/ 27 h 258"/>
                  <a:gd name="T76" fmla="*/ 108 w 229"/>
                  <a:gd name="T77" fmla="*/ 115 h 258"/>
                  <a:gd name="T78" fmla="*/ 192 w 229"/>
                  <a:gd name="T79" fmla="*/ 129 h 258"/>
                  <a:gd name="T80" fmla="*/ 202 w 229"/>
                  <a:gd name="T81" fmla="*/ 135 h 258"/>
                  <a:gd name="T82" fmla="*/ 205 w 229"/>
                  <a:gd name="T83" fmla="*/ 145 h 258"/>
                  <a:gd name="T84" fmla="*/ 200 w 229"/>
                  <a:gd name="T85" fmla="*/ 241 h 258"/>
                  <a:gd name="T86" fmla="*/ 204 w 229"/>
                  <a:gd name="T87" fmla="*/ 252 h 258"/>
                  <a:gd name="T88" fmla="*/ 210 w 229"/>
                  <a:gd name="T89" fmla="*/ 255 h 258"/>
                  <a:gd name="T90" fmla="*/ 215 w 229"/>
                  <a:gd name="T91" fmla="*/ 253 h 258"/>
                  <a:gd name="T92" fmla="*/ 221 w 229"/>
                  <a:gd name="T93" fmla="*/ 249 h 258"/>
                  <a:gd name="T94" fmla="*/ 229 w 229"/>
                  <a:gd name="T95" fmla="*/ 154 h 258"/>
                  <a:gd name="T96" fmla="*/ 229 w 229"/>
                  <a:gd name="T97" fmla="*/ 142 h 258"/>
                  <a:gd name="T98" fmla="*/ 223 w 229"/>
                  <a:gd name="T99" fmla="*/ 124 h 258"/>
                  <a:gd name="T100" fmla="*/ 210 w 229"/>
                  <a:gd name="T101" fmla="*/ 111 h 258"/>
                  <a:gd name="T102" fmla="*/ 196 w 229"/>
                  <a:gd name="T103" fmla="*/ 10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258">
                    <a:moveTo>
                      <a:pt x="196" y="105"/>
                    </a:moveTo>
                    <a:lnTo>
                      <a:pt x="130" y="94"/>
                    </a:lnTo>
                    <a:lnTo>
                      <a:pt x="130" y="30"/>
                    </a:lnTo>
                    <a:lnTo>
                      <a:pt x="130" y="25"/>
                    </a:lnTo>
                    <a:lnTo>
                      <a:pt x="129" y="17"/>
                    </a:lnTo>
                    <a:lnTo>
                      <a:pt x="126" y="13"/>
                    </a:lnTo>
                    <a:lnTo>
                      <a:pt x="122" y="8"/>
                    </a:lnTo>
                    <a:lnTo>
                      <a:pt x="118" y="5"/>
                    </a:lnTo>
                    <a:lnTo>
                      <a:pt x="113" y="1"/>
                    </a:lnTo>
                    <a:lnTo>
                      <a:pt x="107" y="0"/>
                    </a:lnTo>
                    <a:lnTo>
                      <a:pt x="100" y="0"/>
                    </a:lnTo>
                    <a:lnTo>
                      <a:pt x="99" y="0"/>
                    </a:lnTo>
                    <a:lnTo>
                      <a:pt x="92" y="0"/>
                    </a:lnTo>
                    <a:lnTo>
                      <a:pt x="87" y="1"/>
                    </a:lnTo>
                    <a:lnTo>
                      <a:pt x="83" y="5"/>
                    </a:lnTo>
                    <a:lnTo>
                      <a:pt x="78" y="8"/>
                    </a:lnTo>
                    <a:lnTo>
                      <a:pt x="75" y="13"/>
                    </a:lnTo>
                    <a:lnTo>
                      <a:pt x="72" y="17"/>
                    </a:lnTo>
                    <a:lnTo>
                      <a:pt x="70" y="25"/>
                    </a:lnTo>
                    <a:lnTo>
                      <a:pt x="68" y="30"/>
                    </a:lnTo>
                    <a:lnTo>
                      <a:pt x="68" y="145"/>
                    </a:lnTo>
                    <a:lnTo>
                      <a:pt x="52" y="129"/>
                    </a:lnTo>
                    <a:lnTo>
                      <a:pt x="48" y="126"/>
                    </a:lnTo>
                    <a:lnTo>
                      <a:pt x="43" y="123"/>
                    </a:lnTo>
                    <a:lnTo>
                      <a:pt x="38" y="121"/>
                    </a:lnTo>
                    <a:lnTo>
                      <a:pt x="30" y="121"/>
                    </a:lnTo>
                    <a:lnTo>
                      <a:pt x="25" y="121"/>
                    </a:lnTo>
                    <a:lnTo>
                      <a:pt x="21" y="123"/>
                    </a:lnTo>
                    <a:lnTo>
                      <a:pt x="13" y="126"/>
                    </a:lnTo>
                    <a:lnTo>
                      <a:pt x="8" y="129"/>
                    </a:lnTo>
                    <a:lnTo>
                      <a:pt x="8" y="132"/>
                    </a:lnTo>
                    <a:lnTo>
                      <a:pt x="3" y="137"/>
                    </a:lnTo>
                    <a:lnTo>
                      <a:pt x="0" y="142"/>
                    </a:lnTo>
                    <a:lnTo>
                      <a:pt x="0" y="147"/>
                    </a:lnTo>
                    <a:lnTo>
                      <a:pt x="0" y="154"/>
                    </a:lnTo>
                    <a:lnTo>
                      <a:pt x="0" y="159"/>
                    </a:lnTo>
                    <a:lnTo>
                      <a:pt x="0" y="164"/>
                    </a:lnTo>
                    <a:lnTo>
                      <a:pt x="3" y="169"/>
                    </a:lnTo>
                    <a:lnTo>
                      <a:pt x="8" y="174"/>
                    </a:lnTo>
                    <a:lnTo>
                      <a:pt x="84" y="255"/>
                    </a:lnTo>
                    <a:lnTo>
                      <a:pt x="89" y="257"/>
                    </a:lnTo>
                    <a:lnTo>
                      <a:pt x="92" y="258"/>
                    </a:lnTo>
                    <a:lnTo>
                      <a:pt x="97" y="257"/>
                    </a:lnTo>
                    <a:lnTo>
                      <a:pt x="100" y="255"/>
                    </a:lnTo>
                    <a:lnTo>
                      <a:pt x="103" y="252"/>
                    </a:lnTo>
                    <a:lnTo>
                      <a:pt x="103" y="247"/>
                    </a:lnTo>
                    <a:lnTo>
                      <a:pt x="103" y="241"/>
                    </a:lnTo>
                    <a:lnTo>
                      <a:pt x="100" y="239"/>
                    </a:lnTo>
                    <a:lnTo>
                      <a:pt x="22" y="159"/>
                    </a:lnTo>
                    <a:lnTo>
                      <a:pt x="22" y="156"/>
                    </a:lnTo>
                    <a:lnTo>
                      <a:pt x="22" y="154"/>
                    </a:lnTo>
                    <a:lnTo>
                      <a:pt x="22" y="150"/>
                    </a:lnTo>
                    <a:lnTo>
                      <a:pt x="22" y="148"/>
                    </a:lnTo>
                    <a:lnTo>
                      <a:pt x="25" y="145"/>
                    </a:lnTo>
                    <a:lnTo>
                      <a:pt x="27" y="143"/>
                    </a:lnTo>
                    <a:lnTo>
                      <a:pt x="30" y="143"/>
                    </a:lnTo>
                    <a:lnTo>
                      <a:pt x="35" y="143"/>
                    </a:lnTo>
                    <a:lnTo>
                      <a:pt x="35" y="145"/>
                    </a:lnTo>
                    <a:lnTo>
                      <a:pt x="64" y="174"/>
                    </a:lnTo>
                    <a:lnTo>
                      <a:pt x="68" y="177"/>
                    </a:lnTo>
                    <a:lnTo>
                      <a:pt x="76" y="177"/>
                    </a:lnTo>
                    <a:lnTo>
                      <a:pt x="79" y="177"/>
                    </a:lnTo>
                    <a:lnTo>
                      <a:pt x="83" y="174"/>
                    </a:lnTo>
                    <a:lnTo>
                      <a:pt x="84" y="174"/>
                    </a:lnTo>
                    <a:lnTo>
                      <a:pt x="89" y="167"/>
                    </a:lnTo>
                    <a:lnTo>
                      <a:pt x="91" y="156"/>
                    </a:lnTo>
                    <a:lnTo>
                      <a:pt x="91" y="154"/>
                    </a:lnTo>
                    <a:lnTo>
                      <a:pt x="91" y="30"/>
                    </a:lnTo>
                    <a:lnTo>
                      <a:pt x="92" y="27"/>
                    </a:lnTo>
                    <a:lnTo>
                      <a:pt x="94" y="25"/>
                    </a:lnTo>
                    <a:lnTo>
                      <a:pt x="95" y="22"/>
                    </a:lnTo>
                    <a:lnTo>
                      <a:pt x="99" y="22"/>
                    </a:lnTo>
                    <a:lnTo>
                      <a:pt x="100" y="22"/>
                    </a:lnTo>
                    <a:lnTo>
                      <a:pt x="103" y="22"/>
                    </a:lnTo>
                    <a:lnTo>
                      <a:pt x="107" y="25"/>
                    </a:lnTo>
                    <a:lnTo>
                      <a:pt x="108" y="27"/>
                    </a:lnTo>
                    <a:lnTo>
                      <a:pt x="108" y="30"/>
                    </a:lnTo>
                    <a:lnTo>
                      <a:pt x="108" y="115"/>
                    </a:lnTo>
                    <a:lnTo>
                      <a:pt x="192" y="127"/>
                    </a:lnTo>
                    <a:lnTo>
                      <a:pt x="192" y="129"/>
                    </a:lnTo>
                    <a:lnTo>
                      <a:pt x="200" y="132"/>
                    </a:lnTo>
                    <a:lnTo>
                      <a:pt x="202" y="135"/>
                    </a:lnTo>
                    <a:lnTo>
                      <a:pt x="205" y="140"/>
                    </a:lnTo>
                    <a:lnTo>
                      <a:pt x="205" y="145"/>
                    </a:lnTo>
                    <a:lnTo>
                      <a:pt x="205" y="154"/>
                    </a:lnTo>
                    <a:lnTo>
                      <a:pt x="200" y="241"/>
                    </a:lnTo>
                    <a:lnTo>
                      <a:pt x="200" y="247"/>
                    </a:lnTo>
                    <a:lnTo>
                      <a:pt x="204" y="252"/>
                    </a:lnTo>
                    <a:lnTo>
                      <a:pt x="205" y="253"/>
                    </a:lnTo>
                    <a:lnTo>
                      <a:pt x="210" y="255"/>
                    </a:lnTo>
                    <a:lnTo>
                      <a:pt x="210" y="255"/>
                    </a:lnTo>
                    <a:lnTo>
                      <a:pt x="215" y="253"/>
                    </a:lnTo>
                    <a:lnTo>
                      <a:pt x="220" y="252"/>
                    </a:lnTo>
                    <a:lnTo>
                      <a:pt x="221" y="249"/>
                    </a:lnTo>
                    <a:lnTo>
                      <a:pt x="223" y="245"/>
                    </a:lnTo>
                    <a:lnTo>
                      <a:pt x="229" y="154"/>
                    </a:lnTo>
                    <a:lnTo>
                      <a:pt x="229" y="154"/>
                    </a:lnTo>
                    <a:lnTo>
                      <a:pt x="229" y="142"/>
                    </a:lnTo>
                    <a:lnTo>
                      <a:pt x="226" y="132"/>
                    </a:lnTo>
                    <a:lnTo>
                      <a:pt x="223" y="124"/>
                    </a:lnTo>
                    <a:lnTo>
                      <a:pt x="218" y="116"/>
                    </a:lnTo>
                    <a:lnTo>
                      <a:pt x="210" y="111"/>
                    </a:lnTo>
                    <a:lnTo>
                      <a:pt x="205" y="110"/>
                    </a:lnTo>
                    <a:lnTo>
                      <a:pt x="196"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5" name="Oval 134">
              <a:extLst>
                <a:ext uri="{FF2B5EF4-FFF2-40B4-BE49-F238E27FC236}">
                  <a16:creationId xmlns:a16="http://schemas.microsoft.com/office/drawing/2014/main" id="{1ACACE83-0CF0-4470-9939-E72974B4582B}"/>
                </a:ext>
              </a:extLst>
            </p:cNvPr>
            <p:cNvSpPr/>
            <p:nvPr/>
          </p:nvSpPr>
          <p:spPr>
            <a:xfrm>
              <a:off x="700357" y="2864173"/>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44C08FF4-5F52-4627-8A4C-FE74B81DFB7C}"/>
              </a:ext>
              <a:ext uri="{C183D7F6-B498-43B3-948B-1728B52AA6E4}">
                <adec:decorative xmlns:adec="http://schemas.microsoft.com/office/drawing/2017/decorative" val="1"/>
              </a:ext>
            </a:extLst>
          </p:cNvPr>
          <p:cNvGrpSpPr/>
          <p:nvPr/>
        </p:nvGrpSpPr>
        <p:grpSpPr>
          <a:xfrm>
            <a:off x="720008" y="2001387"/>
            <a:ext cx="417411" cy="417411"/>
            <a:chOff x="720008" y="1972250"/>
            <a:chExt cx="417411" cy="417411"/>
          </a:xfrm>
        </p:grpSpPr>
        <p:grpSp>
          <p:nvGrpSpPr>
            <p:cNvPr id="63" name="Group 62">
              <a:extLst>
                <a:ext uri="{FF2B5EF4-FFF2-40B4-BE49-F238E27FC236}">
                  <a16:creationId xmlns:a16="http://schemas.microsoft.com/office/drawing/2014/main" id="{055DBBF7-4186-438F-B1E6-8CB1CC0BD005}"/>
                </a:ext>
              </a:extLst>
            </p:cNvPr>
            <p:cNvGrpSpPr/>
            <p:nvPr/>
          </p:nvGrpSpPr>
          <p:grpSpPr>
            <a:xfrm>
              <a:off x="830605" y="2051253"/>
              <a:ext cx="196217" cy="259405"/>
              <a:chOff x="9082088" y="1619250"/>
              <a:chExt cx="561975" cy="742950"/>
            </a:xfrm>
            <a:solidFill>
              <a:schemeClr val="tx2">
                <a:lumMod val="75000"/>
              </a:schemeClr>
            </a:solidFill>
          </p:grpSpPr>
          <p:sp>
            <p:nvSpPr>
              <p:cNvPr id="67" name="Freeform 105">
                <a:extLst>
                  <a:ext uri="{FF2B5EF4-FFF2-40B4-BE49-F238E27FC236}">
                    <a16:creationId xmlns:a16="http://schemas.microsoft.com/office/drawing/2014/main" id="{6B6B14E4-1DEC-4E1D-8412-968F8BC1E809}"/>
                  </a:ext>
                </a:extLst>
              </p:cNvPr>
              <p:cNvSpPr>
                <a:spLocks noEditPoints="1"/>
              </p:cNvSpPr>
              <p:nvPr/>
            </p:nvSpPr>
            <p:spPr bwMode="auto">
              <a:xfrm>
                <a:off x="9082088" y="1619250"/>
                <a:ext cx="561975" cy="742950"/>
              </a:xfrm>
              <a:custGeom>
                <a:avLst/>
                <a:gdLst>
                  <a:gd name="T0" fmla="*/ 10 w 146"/>
                  <a:gd name="T1" fmla="*/ 182 h 193"/>
                  <a:gd name="T2" fmla="*/ 72 w 146"/>
                  <a:gd name="T3" fmla="*/ 182 h 193"/>
                  <a:gd name="T4" fmla="*/ 72 w 146"/>
                  <a:gd name="T5" fmla="*/ 193 h 193"/>
                  <a:gd name="T6" fmla="*/ 82 w 146"/>
                  <a:gd name="T7" fmla="*/ 193 h 193"/>
                  <a:gd name="T8" fmla="*/ 82 w 146"/>
                  <a:gd name="T9" fmla="*/ 172 h 193"/>
                  <a:gd name="T10" fmla="*/ 74 w 146"/>
                  <a:gd name="T11" fmla="*/ 172 h 193"/>
                  <a:gd name="T12" fmla="*/ 74 w 146"/>
                  <a:gd name="T13" fmla="*/ 171 h 193"/>
                  <a:gd name="T14" fmla="*/ 86 w 146"/>
                  <a:gd name="T15" fmla="*/ 149 h 193"/>
                  <a:gd name="T16" fmla="*/ 86 w 146"/>
                  <a:gd name="T17" fmla="*/ 142 h 193"/>
                  <a:gd name="T18" fmla="*/ 133 w 146"/>
                  <a:gd name="T19" fmla="*/ 142 h 193"/>
                  <a:gd name="T20" fmla="*/ 146 w 146"/>
                  <a:gd name="T21" fmla="*/ 129 h 193"/>
                  <a:gd name="T22" fmla="*/ 146 w 146"/>
                  <a:gd name="T23" fmla="*/ 27 h 193"/>
                  <a:gd name="T24" fmla="*/ 119 w 146"/>
                  <a:gd name="T25" fmla="*/ 0 h 193"/>
                  <a:gd name="T26" fmla="*/ 45 w 146"/>
                  <a:gd name="T27" fmla="*/ 0 h 193"/>
                  <a:gd name="T28" fmla="*/ 32 w 146"/>
                  <a:gd name="T29" fmla="*/ 13 h 193"/>
                  <a:gd name="T30" fmla="*/ 32 w 146"/>
                  <a:gd name="T31" fmla="*/ 83 h 193"/>
                  <a:gd name="T32" fmla="*/ 14 w 146"/>
                  <a:gd name="T33" fmla="*/ 97 h 193"/>
                  <a:gd name="T34" fmla="*/ 4 w 146"/>
                  <a:gd name="T35" fmla="*/ 117 h 193"/>
                  <a:gd name="T36" fmla="*/ 4 w 146"/>
                  <a:gd name="T37" fmla="*/ 172 h 193"/>
                  <a:gd name="T38" fmla="*/ 0 w 146"/>
                  <a:gd name="T39" fmla="*/ 172 h 193"/>
                  <a:gd name="T40" fmla="*/ 0 w 146"/>
                  <a:gd name="T41" fmla="*/ 193 h 193"/>
                  <a:gd name="T42" fmla="*/ 10 w 146"/>
                  <a:gd name="T43" fmla="*/ 193 h 193"/>
                  <a:gd name="T44" fmla="*/ 10 w 146"/>
                  <a:gd name="T45" fmla="*/ 182 h 193"/>
                  <a:gd name="T46" fmla="*/ 45 w 146"/>
                  <a:gd name="T47" fmla="*/ 10 h 193"/>
                  <a:gd name="T48" fmla="*/ 115 w 146"/>
                  <a:gd name="T49" fmla="*/ 10 h 193"/>
                  <a:gd name="T50" fmla="*/ 136 w 146"/>
                  <a:gd name="T51" fmla="*/ 31 h 193"/>
                  <a:gd name="T52" fmla="*/ 136 w 146"/>
                  <a:gd name="T53" fmla="*/ 129 h 193"/>
                  <a:gd name="T54" fmla="*/ 133 w 146"/>
                  <a:gd name="T55" fmla="*/ 132 h 193"/>
                  <a:gd name="T56" fmla="*/ 62 w 146"/>
                  <a:gd name="T57" fmla="*/ 132 h 193"/>
                  <a:gd name="T58" fmla="*/ 62 w 146"/>
                  <a:gd name="T59" fmla="*/ 131 h 193"/>
                  <a:gd name="T60" fmla="*/ 71 w 146"/>
                  <a:gd name="T61" fmla="*/ 122 h 193"/>
                  <a:gd name="T62" fmla="*/ 71 w 146"/>
                  <a:gd name="T63" fmla="*/ 122 h 193"/>
                  <a:gd name="T64" fmla="*/ 68 w 146"/>
                  <a:gd name="T65" fmla="*/ 94 h 193"/>
                  <a:gd name="T66" fmla="*/ 53 w 146"/>
                  <a:gd name="T67" fmla="*/ 93 h 193"/>
                  <a:gd name="T68" fmla="*/ 42 w 146"/>
                  <a:gd name="T69" fmla="*/ 105 h 193"/>
                  <a:gd name="T70" fmla="*/ 42 w 146"/>
                  <a:gd name="T71" fmla="*/ 13 h 193"/>
                  <a:gd name="T72" fmla="*/ 45 w 146"/>
                  <a:gd name="T73" fmla="*/ 10 h 193"/>
                  <a:gd name="T74" fmla="*/ 14 w 146"/>
                  <a:gd name="T75" fmla="*/ 117 h 193"/>
                  <a:gd name="T76" fmla="*/ 20 w 146"/>
                  <a:gd name="T77" fmla="*/ 105 h 193"/>
                  <a:gd name="T78" fmla="*/ 32 w 146"/>
                  <a:gd name="T79" fmla="*/ 95 h 193"/>
                  <a:gd name="T80" fmla="*/ 32 w 146"/>
                  <a:gd name="T81" fmla="*/ 115 h 193"/>
                  <a:gd name="T82" fmla="*/ 21 w 146"/>
                  <a:gd name="T83" fmla="*/ 125 h 193"/>
                  <a:gd name="T84" fmla="*/ 29 w 146"/>
                  <a:gd name="T85" fmla="*/ 133 h 193"/>
                  <a:gd name="T86" fmla="*/ 61 w 146"/>
                  <a:gd name="T87" fmla="*/ 101 h 193"/>
                  <a:gd name="T88" fmla="*/ 61 w 146"/>
                  <a:gd name="T89" fmla="*/ 100 h 193"/>
                  <a:gd name="T90" fmla="*/ 64 w 146"/>
                  <a:gd name="T91" fmla="*/ 105 h 193"/>
                  <a:gd name="T92" fmla="*/ 63 w 146"/>
                  <a:gd name="T93" fmla="*/ 116 h 193"/>
                  <a:gd name="T94" fmla="*/ 52 w 146"/>
                  <a:gd name="T95" fmla="*/ 127 h 193"/>
                  <a:gd name="T96" fmla="*/ 52 w 146"/>
                  <a:gd name="T97" fmla="*/ 141 h 193"/>
                  <a:gd name="T98" fmla="*/ 41 w 146"/>
                  <a:gd name="T99" fmla="*/ 152 h 193"/>
                  <a:gd name="T100" fmla="*/ 41 w 146"/>
                  <a:gd name="T101" fmla="*/ 162 h 193"/>
                  <a:gd name="T102" fmla="*/ 62 w 146"/>
                  <a:gd name="T103" fmla="*/ 142 h 193"/>
                  <a:gd name="T104" fmla="*/ 76 w 146"/>
                  <a:gd name="T105" fmla="*/ 142 h 193"/>
                  <a:gd name="T106" fmla="*/ 76 w 146"/>
                  <a:gd name="T107" fmla="*/ 149 h 193"/>
                  <a:gd name="T108" fmla="*/ 66 w 146"/>
                  <a:gd name="T109" fmla="*/ 165 h 193"/>
                  <a:gd name="T110" fmla="*/ 64 w 146"/>
                  <a:gd name="T111" fmla="*/ 167 h 193"/>
                  <a:gd name="T112" fmla="*/ 64 w 146"/>
                  <a:gd name="T113" fmla="*/ 172 h 193"/>
                  <a:gd name="T114" fmla="*/ 14 w 146"/>
                  <a:gd name="T115" fmla="*/ 172 h 193"/>
                  <a:gd name="T116" fmla="*/ 14 w 146"/>
                  <a:gd name="T117" fmla="*/ 11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93">
                    <a:moveTo>
                      <a:pt x="10" y="182"/>
                    </a:moveTo>
                    <a:cubicBezTo>
                      <a:pt x="72" y="182"/>
                      <a:pt x="72" y="182"/>
                      <a:pt x="72" y="182"/>
                    </a:cubicBezTo>
                    <a:cubicBezTo>
                      <a:pt x="72" y="193"/>
                      <a:pt x="72" y="193"/>
                      <a:pt x="72" y="193"/>
                    </a:cubicBezTo>
                    <a:cubicBezTo>
                      <a:pt x="82" y="193"/>
                      <a:pt x="82" y="193"/>
                      <a:pt x="82" y="193"/>
                    </a:cubicBezTo>
                    <a:cubicBezTo>
                      <a:pt x="82" y="172"/>
                      <a:pt x="82" y="172"/>
                      <a:pt x="82" y="172"/>
                    </a:cubicBezTo>
                    <a:cubicBezTo>
                      <a:pt x="74" y="172"/>
                      <a:pt x="74" y="172"/>
                      <a:pt x="74" y="172"/>
                    </a:cubicBezTo>
                    <a:cubicBezTo>
                      <a:pt x="74" y="171"/>
                      <a:pt x="74" y="171"/>
                      <a:pt x="74" y="171"/>
                    </a:cubicBezTo>
                    <a:cubicBezTo>
                      <a:pt x="78" y="168"/>
                      <a:pt x="86" y="159"/>
                      <a:pt x="86" y="149"/>
                    </a:cubicBezTo>
                    <a:cubicBezTo>
                      <a:pt x="86" y="142"/>
                      <a:pt x="86" y="142"/>
                      <a:pt x="86" y="142"/>
                    </a:cubicBezTo>
                    <a:cubicBezTo>
                      <a:pt x="133" y="142"/>
                      <a:pt x="133" y="142"/>
                      <a:pt x="133" y="142"/>
                    </a:cubicBezTo>
                    <a:cubicBezTo>
                      <a:pt x="140" y="142"/>
                      <a:pt x="146" y="136"/>
                      <a:pt x="146" y="129"/>
                    </a:cubicBezTo>
                    <a:cubicBezTo>
                      <a:pt x="146" y="27"/>
                      <a:pt x="146" y="27"/>
                      <a:pt x="146" y="27"/>
                    </a:cubicBezTo>
                    <a:cubicBezTo>
                      <a:pt x="119" y="0"/>
                      <a:pt x="119" y="0"/>
                      <a:pt x="119" y="0"/>
                    </a:cubicBezTo>
                    <a:cubicBezTo>
                      <a:pt x="45" y="0"/>
                      <a:pt x="45" y="0"/>
                      <a:pt x="45" y="0"/>
                    </a:cubicBezTo>
                    <a:cubicBezTo>
                      <a:pt x="38" y="0"/>
                      <a:pt x="32" y="6"/>
                      <a:pt x="32" y="13"/>
                    </a:cubicBezTo>
                    <a:cubicBezTo>
                      <a:pt x="32" y="83"/>
                      <a:pt x="32" y="83"/>
                      <a:pt x="32" y="83"/>
                    </a:cubicBezTo>
                    <a:cubicBezTo>
                      <a:pt x="14" y="97"/>
                      <a:pt x="14" y="97"/>
                      <a:pt x="14" y="97"/>
                    </a:cubicBezTo>
                    <a:cubicBezTo>
                      <a:pt x="8" y="103"/>
                      <a:pt x="4" y="107"/>
                      <a:pt x="4" y="117"/>
                    </a:cubicBezTo>
                    <a:cubicBezTo>
                      <a:pt x="4" y="172"/>
                      <a:pt x="4" y="172"/>
                      <a:pt x="4" y="172"/>
                    </a:cubicBezTo>
                    <a:cubicBezTo>
                      <a:pt x="0" y="172"/>
                      <a:pt x="0" y="172"/>
                      <a:pt x="0" y="172"/>
                    </a:cubicBezTo>
                    <a:cubicBezTo>
                      <a:pt x="0" y="193"/>
                      <a:pt x="0" y="193"/>
                      <a:pt x="0" y="193"/>
                    </a:cubicBezTo>
                    <a:cubicBezTo>
                      <a:pt x="10" y="193"/>
                      <a:pt x="10" y="193"/>
                      <a:pt x="10" y="193"/>
                    </a:cubicBezTo>
                    <a:lnTo>
                      <a:pt x="10" y="182"/>
                    </a:lnTo>
                    <a:close/>
                    <a:moveTo>
                      <a:pt x="45" y="10"/>
                    </a:moveTo>
                    <a:cubicBezTo>
                      <a:pt x="115" y="10"/>
                      <a:pt x="115" y="10"/>
                      <a:pt x="115" y="10"/>
                    </a:cubicBezTo>
                    <a:cubicBezTo>
                      <a:pt x="136" y="31"/>
                      <a:pt x="136" y="31"/>
                      <a:pt x="136" y="31"/>
                    </a:cubicBezTo>
                    <a:cubicBezTo>
                      <a:pt x="136" y="129"/>
                      <a:pt x="136" y="129"/>
                      <a:pt x="136" y="129"/>
                    </a:cubicBezTo>
                    <a:cubicBezTo>
                      <a:pt x="136" y="131"/>
                      <a:pt x="135" y="132"/>
                      <a:pt x="133" y="132"/>
                    </a:cubicBezTo>
                    <a:cubicBezTo>
                      <a:pt x="62" y="132"/>
                      <a:pt x="62" y="132"/>
                      <a:pt x="62" y="132"/>
                    </a:cubicBezTo>
                    <a:cubicBezTo>
                      <a:pt x="62" y="131"/>
                      <a:pt x="62" y="131"/>
                      <a:pt x="62" y="131"/>
                    </a:cubicBezTo>
                    <a:cubicBezTo>
                      <a:pt x="71" y="122"/>
                      <a:pt x="71" y="122"/>
                      <a:pt x="71" y="122"/>
                    </a:cubicBezTo>
                    <a:cubicBezTo>
                      <a:pt x="71" y="122"/>
                      <a:pt x="71" y="122"/>
                      <a:pt x="71" y="122"/>
                    </a:cubicBezTo>
                    <a:cubicBezTo>
                      <a:pt x="78" y="113"/>
                      <a:pt x="75" y="100"/>
                      <a:pt x="68" y="94"/>
                    </a:cubicBezTo>
                    <a:cubicBezTo>
                      <a:pt x="64" y="89"/>
                      <a:pt x="58" y="89"/>
                      <a:pt x="53" y="93"/>
                    </a:cubicBezTo>
                    <a:cubicBezTo>
                      <a:pt x="42" y="105"/>
                      <a:pt x="42" y="105"/>
                      <a:pt x="42" y="105"/>
                    </a:cubicBezTo>
                    <a:cubicBezTo>
                      <a:pt x="42" y="13"/>
                      <a:pt x="42" y="13"/>
                      <a:pt x="42" y="13"/>
                    </a:cubicBezTo>
                    <a:cubicBezTo>
                      <a:pt x="42" y="11"/>
                      <a:pt x="43" y="10"/>
                      <a:pt x="45" y="10"/>
                    </a:cubicBezTo>
                    <a:close/>
                    <a:moveTo>
                      <a:pt x="14" y="117"/>
                    </a:moveTo>
                    <a:cubicBezTo>
                      <a:pt x="14" y="111"/>
                      <a:pt x="15" y="109"/>
                      <a:pt x="20" y="105"/>
                    </a:cubicBezTo>
                    <a:cubicBezTo>
                      <a:pt x="32" y="95"/>
                      <a:pt x="32" y="95"/>
                      <a:pt x="32" y="95"/>
                    </a:cubicBezTo>
                    <a:cubicBezTo>
                      <a:pt x="32" y="115"/>
                      <a:pt x="32" y="115"/>
                      <a:pt x="32" y="115"/>
                    </a:cubicBezTo>
                    <a:cubicBezTo>
                      <a:pt x="21" y="125"/>
                      <a:pt x="21" y="125"/>
                      <a:pt x="21" y="125"/>
                    </a:cubicBezTo>
                    <a:cubicBezTo>
                      <a:pt x="29" y="133"/>
                      <a:pt x="29" y="133"/>
                      <a:pt x="29" y="133"/>
                    </a:cubicBezTo>
                    <a:cubicBezTo>
                      <a:pt x="61" y="101"/>
                      <a:pt x="61" y="101"/>
                      <a:pt x="61" y="101"/>
                    </a:cubicBezTo>
                    <a:cubicBezTo>
                      <a:pt x="61" y="100"/>
                      <a:pt x="61" y="100"/>
                      <a:pt x="61" y="100"/>
                    </a:cubicBezTo>
                    <a:cubicBezTo>
                      <a:pt x="61" y="100"/>
                      <a:pt x="63" y="102"/>
                      <a:pt x="64" y="105"/>
                    </a:cubicBezTo>
                    <a:cubicBezTo>
                      <a:pt x="65" y="108"/>
                      <a:pt x="66" y="112"/>
                      <a:pt x="63" y="116"/>
                    </a:cubicBezTo>
                    <a:cubicBezTo>
                      <a:pt x="52" y="127"/>
                      <a:pt x="52" y="127"/>
                      <a:pt x="52" y="127"/>
                    </a:cubicBezTo>
                    <a:cubicBezTo>
                      <a:pt x="52" y="141"/>
                      <a:pt x="52" y="141"/>
                      <a:pt x="52" y="141"/>
                    </a:cubicBezTo>
                    <a:cubicBezTo>
                      <a:pt x="52" y="148"/>
                      <a:pt x="48" y="152"/>
                      <a:pt x="41" y="152"/>
                    </a:cubicBezTo>
                    <a:cubicBezTo>
                      <a:pt x="41" y="162"/>
                      <a:pt x="41" y="162"/>
                      <a:pt x="41" y="162"/>
                    </a:cubicBezTo>
                    <a:cubicBezTo>
                      <a:pt x="50" y="162"/>
                      <a:pt x="61" y="157"/>
                      <a:pt x="62" y="142"/>
                    </a:cubicBezTo>
                    <a:cubicBezTo>
                      <a:pt x="76" y="142"/>
                      <a:pt x="76" y="142"/>
                      <a:pt x="76" y="142"/>
                    </a:cubicBezTo>
                    <a:cubicBezTo>
                      <a:pt x="76" y="149"/>
                      <a:pt x="76" y="149"/>
                      <a:pt x="76" y="149"/>
                    </a:cubicBezTo>
                    <a:cubicBezTo>
                      <a:pt x="76" y="156"/>
                      <a:pt x="69" y="163"/>
                      <a:pt x="66" y="165"/>
                    </a:cubicBezTo>
                    <a:cubicBezTo>
                      <a:pt x="64" y="167"/>
                      <a:pt x="64" y="167"/>
                      <a:pt x="64" y="167"/>
                    </a:cubicBezTo>
                    <a:cubicBezTo>
                      <a:pt x="64" y="172"/>
                      <a:pt x="64" y="172"/>
                      <a:pt x="64" y="172"/>
                    </a:cubicBezTo>
                    <a:cubicBezTo>
                      <a:pt x="14" y="172"/>
                      <a:pt x="14" y="172"/>
                      <a:pt x="14" y="172"/>
                    </a:cubicBezTo>
                    <a:lnTo>
                      <a:pt x="1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06">
                <a:extLst>
                  <a:ext uri="{FF2B5EF4-FFF2-40B4-BE49-F238E27FC236}">
                    <a16:creationId xmlns:a16="http://schemas.microsoft.com/office/drawing/2014/main" id="{5F089263-2018-4C83-98AB-324191D61AA5}"/>
                  </a:ext>
                </a:extLst>
              </p:cNvPr>
              <p:cNvSpPr>
                <a:spLocks/>
              </p:cNvSpPr>
              <p:nvPr/>
            </p:nvSpPr>
            <p:spPr bwMode="auto">
              <a:xfrm>
                <a:off x="9498013" y="1684338"/>
                <a:ext cx="80963" cy="80963"/>
              </a:xfrm>
              <a:custGeom>
                <a:avLst/>
                <a:gdLst>
                  <a:gd name="T0" fmla="*/ 51 w 51"/>
                  <a:gd name="T1" fmla="*/ 27 h 51"/>
                  <a:gd name="T2" fmla="*/ 24 w 51"/>
                  <a:gd name="T3" fmla="*/ 27 h 51"/>
                  <a:gd name="T4" fmla="*/ 24 w 51"/>
                  <a:gd name="T5" fmla="*/ 0 h 51"/>
                  <a:gd name="T6" fmla="*/ 0 w 51"/>
                  <a:gd name="T7" fmla="*/ 0 h 51"/>
                  <a:gd name="T8" fmla="*/ 0 w 51"/>
                  <a:gd name="T9" fmla="*/ 51 h 51"/>
                  <a:gd name="T10" fmla="*/ 51 w 51"/>
                  <a:gd name="T11" fmla="*/ 51 h 51"/>
                  <a:gd name="T12" fmla="*/ 51 w 51"/>
                  <a:gd name="T13" fmla="*/ 27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27"/>
                    </a:moveTo>
                    <a:lnTo>
                      <a:pt x="24" y="27"/>
                    </a:lnTo>
                    <a:lnTo>
                      <a:pt x="24" y="0"/>
                    </a:lnTo>
                    <a:lnTo>
                      <a:pt x="0" y="0"/>
                    </a:lnTo>
                    <a:lnTo>
                      <a:pt x="0" y="51"/>
                    </a:lnTo>
                    <a:lnTo>
                      <a:pt x="51" y="51"/>
                    </a:lnTo>
                    <a:lnTo>
                      <a:pt x="5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107">
                <a:extLst>
                  <a:ext uri="{FF2B5EF4-FFF2-40B4-BE49-F238E27FC236}">
                    <a16:creationId xmlns:a16="http://schemas.microsoft.com/office/drawing/2014/main" id="{A67A01FA-10C5-472A-BE22-9817AB2CA86A}"/>
                  </a:ext>
                </a:extLst>
              </p:cNvPr>
              <p:cNvSpPr>
                <a:spLocks noChangeArrowheads="1"/>
              </p:cNvSpPr>
              <p:nvPr/>
            </p:nvSpPr>
            <p:spPr bwMode="auto">
              <a:xfrm>
                <a:off x="9317038" y="1819275"/>
                <a:ext cx="2301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108">
                <a:extLst>
                  <a:ext uri="{FF2B5EF4-FFF2-40B4-BE49-F238E27FC236}">
                    <a16:creationId xmlns:a16="http://schemas.microsoft.com/office/drawing/2014/main" id="{09FC08B8-91B4-4B31-9486-86240ED889AC}"/>
                  </a:ext>
                </a:extLst>
              </p:cNvPr>
              <p:cNvSpPr>
                <a:spLocks noChangeArrowheads="1"/>
              </p:cNvSpPr>
              <p:nvPr/>
            </p:nvSpPr>
            <p:spPr bwMode="auto">
              <a:xfrm>
                <a:off x="9317038" y="1881188"/>
                <a:ext cx="12223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4" name="Oval 133">
              <a:extLst>
                <a:ext uri="{FF2B5EF4-FFF2-40B4-BE49-F238E27FC236}">
                  <a16:creationId xmlns:a16="http://schemas.microsoft.com/office/drawing/2014/main" id="{F1868E85-1C05-4085-9EE9-568750D4DA1A}"/>
                </a:ext>
              </a:extLst>
            </p:cNvPr>
            <p:cNvSpPr/>
            <p:nvPr/>
          </p:nvSpPr>
          <p:spPr>
            <a:xfrm>
              <a:off x="720008" y="1972250"/>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4EBE655E-317C-4961-83EE-5BF3D8CB396A}"/>
              </a:ext>
              <a:ext uri="{C183D7F6-B498-43B3-948B-1728B52AA6E4}">
                <adec:decorative xmlns:adec="http://schemas.microsoft.com/office/drawing/2017/decorative" val="1"/>
              </a:ext>
            </a:extLst>
          </p:cNvPr>
          <p:cNvGrpSpPr/>
          <p:nvPr/>
        </p:nvGrpSpPr>
        <p:grpSpPr>
          <a:xfrm>
            <a:off x="714742" y="1500851"/>
            <a:ext cx="417411" cy="417411"/>
            <a:chOff x="134561" y="1761425"/>
            <a:chExt cx="417411" cy="417411"/>
          </a:xfrm>
        </p:grpSpPr>
        <p:grpSp>
          <p:nvGrpSpPr>
            <p:cNvPr id="126" name="Group 125">
              <a:extLst>
                <a:ext uri="{FF2B5EF4-FFF2-40B4-BE49-F238E27FC236}">
                  <a16:creationId xmlns:a16="http://schemas.microsoft.com/office/drawing/2014/main" id="{DA5455C7-9B23-4441-91D3-A72B312AD686}"/>
                </a:ext>
              </a:extLst>
            </p:cNvPr>
            <p:cNvGrpSpPr/>
            <p:nvPr/>
          </p:nvGrpSpPr>
          <p:grpSpPr>
            <a:xfrm>
              <a:off x="198539" y="1894620"/>
              <a:ext cx="289455" cy="151020"/>
              <a:chOff x="5407025" y="2968625"/>
              <a:chExt cx="730250" cy="381000"/>
            </a:xfrm>
            <a:solidFill>
              <a:schemeClr val="tx2">
                <a:lumMod val="75000"/>
              </a:schemeClr>
            </a:solidFill>
          </p:grpSpPr>
          <p:sp>
            <p:nvSpPr>
              <p:cNvPr id="127" name="Freeform 126">
                <a:extLst>
                  <a:ext uri="{FF2B5EF4-FFF2-40B4-BE49-F238E27FC236}">
                    <a16:creationId xmlns:a16="http://schemas.microsoft.com/office/drawing/2014/main" id="{C77BCA1B-69A9-42F1-9B4B-146980A079C1}"/>
                  </a:ext>
                </a:extLst>
              </p:cNvPr>
              <p:cNvSpPr>
                <a:spLocks noEditPoints="1"/>
              </p:cNvSpPr>
              <p:nvPr/>
            </p:nvSpPr>
            <p:spPr bwMode="auto">
              <a:xfrm>
                <a:off x="5594350" y="2968625"/>
                <a:ext cx="542925" cy="381000"/>
              </a:xfrm>
              <a:custGeom>
                <a:avLst/>
                <a:gdLst>
                  <a:gd name="T0" fmla="*/ 53 w 342"/>
                  <a:gd name="T1" fmla="*/ 0 h 240"/>
                  <a:gd name="T2" fmla="*/ 44 w 342"/>
                  <a:gd name="T3" fmla="*/ 2 h 240"/>
                  <a:gd name="T4" fmla="*/ 34 w 342"/>
                  <a:gd name="T5" fmla="*/ 6 h 240"/>
                  <a:gd name="T6" fmla="*/ 32 w 342"/>
                  <a:gd name="T7" fmla="*/ 10 h 240"/>
                  <a:gd name="T8" fmla="*/ 29 w 342"/>
                  <a:gd name="T9" fmla="*/ 13 h 240"/>
                  <a:gd name="T10" fmla="*/ 30 w 342"/>
                  <a:gd name="T11" fmla="*/ 20 h 240"/>
                  <a:gd name="T12" fmla="*/ 161 w 342"/>
                  <a:gd name="T13" fmla="*/ 137 h 240"/>
                  <a:gd name="T14" fmla="*/ 161 w 342"/>
                  <a:gd name="T15" fmla="*/ 137 h 240"/>
                  <a:gd name="T16" fmla="*/ 164 w 342"/>
                  <a:gd name="T17" fmla="*/ 139 h 240"/>
                  <a:gd name="T18" fmla="*/ 164 w 342"/>
                  <a:gd name="T19" fmla="*/ 139 h 240"/>
                  <a:gd name="T20" fmla="*/ 167 w 342"/>
                  <a:gd name="T21" fmla="*/ 139 h 240"/>
                  <a:gd name="T22" fmla="*/ 167 w 342"/>
                  <a:gd name="T23" fmla="*/ 139 h 240"/>
                  <a:gd name="T24" fmla="*/ 167 w 342"/>
                  <a:gd name="T25" fmla="*/ 139 h 240"/>
                  <a:gd name="T26" fmla="*/ 167 w 342"/>
                  <a:gd name="T27" fmla="*/ 139 h 240"/>
                  <a:gd name="T28" fmla="*/ 167 w 342"/>
                  <a:gd name="T29" fmla="*/ 139 h 240"/>
                  <a:gd name="T30" fmla="*/ 170 w 342"/>
                  <a:gd name="T31" fmla="*/ 139 h 240"/>
                  <a:gd name="T32" fmla="*/ 171 w 342"/>
                  <a:gd name="T33" fmla="*/ 139 h 240"/>
                  <a:gd name="T34" fmla="*/ 173 w 342"/>
                  <a:gd name="T35" fmla="*/ 137 h 240"/>
                  <a:gd name="T36" fmla="*/ 173 w 342"/>
                  <a:gd name="T37" fmla="*/ 137 h 240"/>
                  <a:gd name="T38" fmla="*/ 173 w 342"/>
                  <a:gd name="T39" fmla="*/ 137 h 240"/>
                  <a:gd name="T40" fmla="*/ 321 w 342"/>
                  <a:gd name="T41" fmla="*/ 30 h 240"/>
                  <a:gd name="T42" fmla="*/ 297 w 342"/>
                  <a:gd name="T43" fmla="*/ 209 h 240"/>
                  <a:gd name="T44" fmla="*/ 292 w 342"/>
                  <a:gd name="T45" fmla="*/ 218 h 240"/>
                  <a:gd name="T46" fmla="*/ 284 w 342"/>
                  <a:gd name="T47" fmla="*/ 220 h 240"/>
                  <a:gd name="T48" fmla="*/ 10 w 342"/>
                  <a:gd name="T49" fmla="*/ 220 h 240"/>
                  <a:gd name="T50" fmla="*/ 3 w 342"/>
                  <a:gd name="T51" fmla="*/ 223 h 240"/>
                  <a:gd name="T52" fmla="*/ 0 w 342"/>
                  <a:gd name="T53" fmla="*/ 230 h 240"/>
                  <a:gd name="T54" fmla="*/ 2 w 342"/>
                  <a:gd name="T55" fmla="*/ 235 h 240"/>
                  <a:gd name="T56" fmla="*/ 8 w 342"/>
                  <a:gd name="T57" fmla="*/ 240 h 240"/>
                  <a:gd name="T58" fmla="*/ 284 w 342"/>
                  <a:gd name="T59" fmla="*/ 240 h 240"/>
                  <a:gd name="T60" fmla="*/ 290 w 342"/>
                  <a:gd name="T61" fmla="*/ 240 h 240"/>
                  <a:gd name="T62" fmla="*/ 301 w 342"/>
                  <a:gd name="T63" fmla="*/ 236 h 240"/>
                  <a:gd name="T64" fmla="*/ 309 w 342"/>
                  <a:gd name="T65" fmla="*/ 227 h 240"/>
                  <a:gd name="T66" fmla="*/ 315 w 342"/>
                  <a:gd name="T67" fmla="*/ 218 h 240"/>
                  <a:gd name="T68" fmla="*/ 342 w 342"/>
                  <a:gd name="T69" fmla="*/ 29 h 240"/>
                  <a:gd name="T70" fmla="*/ 342 w 342"/>
                  <a:gd name="T71" fmla="*/ 23 h 240"/>
                  <a:gd name="T72" fmla="*/ 339 w 342"/>
                  <a:gd name="T73" fmla="*/ 13 h 240"/>
                  <a:gd name="T74" fmla="*/ 332 w 342"/>
                  <a:gd name="T75" fmla="*/ 6 h 240"/>
                  <a:gd name="T76" fmla="*/ 322 w 342"/>
                  <a:gd name="T77" fmla="*/ 2 h 240"/>
                  <a:gd name="T78" fmla="*/ 316 w 342"/>
                  <a:gd name="T79" fmla="*/ 0 h 240"/>
                  <a:gd name="T80" fmla="*/ 58 w 342"/>
                  <a:gd name="T81" fmla="*/ 20 h 240"/>
                  <a:gd name="T82" fmla="*/ 168 w 342"/>
                  <a:gd name="T8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 h="240">
                    <a:moveTo>
                      <a:pt x="316" y="0"/>
                    </a:moveTo>
                    <a:lnTo>
                      <a:pt x="53" y="0"/>
                    </a:lnTo>
                    <a:lnTo>
                      <a:pt x="53" y="0"/>
                    </a:lnTo>
                    <a:lnTo>
                      <a:pt x="44" y="2"/>
                    </a:lnTo>
                    <a:lnTo>
                      <a:pt x="40" y="3"/>
                    </a:lnTo>
                    <a:lnTo>
                      <a:pt x="34" y="6"/>
                    </a:lnTo>
                    <a:lnTo>
                      <a:pt x="34" y="6"/>
                    </a:lnTo>
                    <a:lnTo>
                      <a:pt x="32" y="10"/>
                    </a:lnTo>
                    <a:lnTo>
                      <a:pt x="32" y="10"/>
                    </a:lnTo>
                    <a:lnTo>
                      <a:pt x="29" y="13"/>
                    </a:lnTo>
                    <a:lnTo>
                      <a:pt x="29" y="17"/>
                    </a:lnTo>
                    <a:lnTo>
                      <a:pt x="30" y="20"/>
                    </a:lnTo>
                    <a:lnTo>
                      <a:pt x="32" y="23"/>
                    </a:lnTo>
                    <a:lnTo>
                      <a:pt x="161" y="137"/>
                    </a:lnTo>
                    <a:lnTo>
                      <a:pt x="161" y="137"/>
                    </a:lnTo>
                    <a:lnTo>
                      <a:pt x="161" y="137"/>
                    </a:lnTo>
                    <a:lnTo>
                      <a:pt x="161" y="137"/>
                    </a:lnTo>
                    <a:lnTo>
                      <a:pt x="164" y="139"/>
                    </a:lnTo>
                    <a:lnTo>
                      <a:pt x="164" y="139"/>
                    </a:lnTo>
                    <a:lnTo>
                      <a:pt x="164" y="139"/>
                    </a:lnTo>
                    <a:lnTo>
                      <a:pt x="164" y="139"/>
                    </a:lnTo>
                    <a:lnTo>
                      <a:pt x="167" y="139"/>
                    </a:lnTo>
                    <a:lnTo>
                      <a:pt x="167" y="139"/>
                    </a:lnTo>
                    <a:lnTo>
                      <a:pt x="167" y="139"/>
                    </a:lnTo>
                    <a:lnTo>
                      <a:pt x="167" y="139"/>
                    </a:lnTo>
                    <a:lnTo>
                      <a:pt x="167" y="139"/>
                    </a:lnTo>
                    <a:lnTo>
                      <a:pt x="167" y="139"/>
                    </a:lnTo>
                    <a:lnTo>
                      <a:pt x="167" y="139"/>
                    </a:lnTo>
                    <a:lnTo>
                      <a:pt x="167" y="139"/>
                    </a:lnTo>
                    <a:lnTo>
                      <a:pt x="167" y="139"/>
                    </a:lnTo>
                    <a:lnTo>
                      <a:pt x="167" y="139"/>
                    </a:lnTo>
                    <a:lnTo>
                      <a:pt x="170" y="139"/>
                    </a:lnTo>
                    <a:lnTo>
                      <a:pt x="170" y="139"/>
                    </a:lnTo>
                    <a:lnTo>
                      <a:pt x="171" y="139"/>
                    </a:lnTo>
                    <a:lnTo>
                      <a:pt x="171" y="139"/>
                    </a:lnTo>
                    <a:lnTo>
                      <a:pt x="173" y="137"/>
                    </a:lnTo>
                    <a:lnTo>
                      <a:pt x="173" y="137"/>
                    </a:lnTo>
                    <a:lnTo>
                      <a:pt x="173" y="137"/>
                    </a:lnTo>
                    <a:lnTo>
                      <a:pt x="173" y="137"/>
                    </a:lnTo>
                    <a:lnTo>
                      <a:pt x="173" y="137"/>
                    </a:lnTo>
                    <a:lnTo>
                      <a:pt x="173" y="137"/>
                    </a:lnTo>
                    <a:lnTo>
                      <a:pt x="321" y="30"/>
                    </a:lnTo>
                    <a:lnTo>
                      <a:pt x="297" y="209"/>
                    </a:lnTo>
                    <a:lnTo>
                      <a:pt x="297" y="209"/>
                    </a:lnTo>
                    <a:lnTo>
                      <a:pt x="295" y="213"/>
                    </a:lnTo>
                    <a:lnTo>
                      <a:pt x="292" y="218"/>
                    </a:lnTo>
                    <a:lnTo>
                      <a:pt x="288" y="219"/>
                    </a:lnTo>
                    <a:lnTo>
                      <a:pt x="284" y="220"/>
                    </a:lnTo>
                    <a:lnTo>
                      <a:pt x="10" y="220"/>
                    </a:lnTo>
                    <a:lnTo>
                      <a:pt x="10" y="220"/>
                    </a:lnTo>
                    <a:lnTo>
                      <a:pt x="8" y="222"/>
                    </a:lnTo>
                    <a:lnTo>
                      <a:pt x="3" y="223"/>
                    </a:lnTo>
                    <a:lnTo>
                      <a:pt x="2" y="226"/>
                    </a:lnTo>
                    <a:lnTo>
                      <a:pt x="0" y="230"/>
                    </a:lnTo>
                    <a:lnTo>
                      <a:pt x="0" y="230"/>
                    </a:lnTo>
                    <a:lnTo>
                      <a:pt x="2" y="235"/>
                    </a:lnTo>
                    <a:lnTo>
                      <a:pt x="3" y="237"/>
                    </a:lnTo>
                    <a:lnTo>
                      <a:pt x="8" y="240"/>
                    </a:lnTo>
                    <a:lnTo>
                      <a:pt x="10" y="240"/>
                    </a:lnTo>
                    <a:lnTo>
                      <a:pt x="284" y="240"/>
                    </a:lnTo>
                    <a:lnTo>
                      <a:pt x="284" y="240"/>
                    </a:lnTo>
                    <a:lnTo>
                      <a:pt x="290" y="240"/>
                    </a:lnTo>
                    <a:lnTo>
                      <a:pt x="295" y="239"/>
                    </a:lnTo>
                    <a:lnTo>
                      <a:pt x="301" y="236"/>
                    </a:lnTo>
                    <a:lnTo>
                      <a:pt x="305" y="232"/>
                    </a:lnTo>
                    <a:lnTo>
                      <a:pt x="309" y="227"/>
                    </a:lnTo>
                    <a:lnTo>
                      <a:pt x="312" y="223"/>
                    </a:lnTo>
                    <a:lnTo>
                      <a:pt x="315" y="218"/>
                    </a:lnTo>
                    <a:lnTo>
                      <a:pt x="316" y="212"/>
                    </a:lnTo>
                    <a:lnTo>
                      <a:pt x="342" y="29"/>
                    </a:lnTo>
                    <a:lnTo>
                      <a:pt x="342" y="29"/>
                    </a:lnTo>
                    <a:lnTo>
                      <a:pt x="342" y="23"/>
                    </a:lnTo>
                    <a:lnTo>
                      <a:pt x="340" y="19"/>
                    </a:lnTo>
                    <a:lnTo>
                      <a:pt x="339" y="13"/>
                    </a:lnTo>
                    <a:lnTo>
                      <a:pt x="336" y="9"/>
                    </a:lnTo>
                    <a:lnTo>
                      <a:pt x="332" y="6"/>
                    </a:lnTo>
                    <a:lnTo>
                      <a:pt x="328" y="3"/>
                    </a:lnTo>
                    <a:lnTo>
                      <a:pt x="322" y="2"/>
                    </a:lnTo>
                    <a:lnTo>
                      <a:pt x="316" y="0"/>
                    </a:lnTo>
                    <a:lnTo>
                      <a:pt x="316" y="0"/>
                    </a:lnTo>
                    <a:close/>
                    <a:moveTo>
                      <a:pt x="168" y="116"/>
                    </a:moveTo>
                    <a:lnTo>
                      <a:pt x="58" y="20"/>
                    </a:lnTo>
                    <a:lnTo>
                      <a:pt x="301" y="20"/>
                    </a:lnTo>
                    <a:lnTo>
                      <a:pt x="168"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0CF8E1D5-B9E9-4A46-8667-AA3F243E061D}"/>
                  </a:ext>
                </a:extLst>
              </p:cNvPr>
              <p:cNvSpPr>
                <a:spLocks/>
              </p:cNvSpPr>
              <p:nvPr/>
            </p:nvSpPr>
            <p:spPr bwMode="auto">
              <a:xfrm>
                <a:off x="5516563" y="3228975"/>
                <a:ext cx="246063" cy="31750"/>
              </a:xfrm>
              <a:custGeom>
                <a:avLst/>
                <a:gdLst>
                  <a:gd name="T0" fmla="*/ 155 w 155"/>
                  <a:gd name="T1" fmla="*/ 10 h 20"/>
                  <a:gd name="T2" fmla="*/ 155 w 155"/>
                  <a:gd name="T3" fmla="*/ 10 h 20"/>
                  <a:gd name="T4" fmla="*/ 155 w 155"/>
                  <a:gd name="T5" fmla="*/ 7 h 20"/>
                  <a:gd name="T6" fmla="*/ 152 w 155"/>
                  <a:gd name="T7" fmla="*/ 3 h 20"/>
                  <a:gd name="T8" fmla="*/ 150 w 155"/>
                  <a:gd name="T9" fmla="*/ 1 h 20"/>
                  <a:gd name="T10" fmla="*/ 145 w 155"/>
                  <a:gd name="T11" fmla="*/ 0 h 20"/>
                  <a:gd name="T12" fmla="*/ 10 w 155"/>
                  <a:gd name="T13" fmla="*/ 0 h 20"/>
                  <a:gd name="T14" fmla="*/ 10 w 155"/>
                  <a:gd name="T15" fmla="*/ 0 h 20"/>
                  <a:gd name="T16" fmla="*/ 7 w 155"/>
                  <a:gd name="T17" fmla="*/ 1 h 20"/>
                  <a:gd name="T18" fmla="*/ 3 w 155"/>
                  <a:gd name="T19" fmla="*/ 3 h 20"/>
                  <a:gd name="T20" fmla="*/ 2 w 155"/>
                  <a:gd name="T21" fmla="*/ 7 h 20"/>
                  <a:gd name="T22" fmla="*/ 0 w 155"/>
                  <a:gd name="T23" fmla="*/ 10 h 20"/>
                  <a:gd name="T24" fmla="*/ 0 w 155"/>
                  <a:gd name="T25" fmla="*/ 10 h 20"/>
                  <a:gd name="T26" fmla="*/ 2 w 155"/>
                  <a:gd name="T27" fmla="*/ 14 h 20"/>
                  <a:gd name="T28" fmla="*/ 3 w 155"/>
                  <a:gd name="T29" fmla="*/ 17 h 20"/>
                  <a:gd name="T30" fmla="*/ 7 w 155"/>
                  <a:gd name="T31" fmla="*/ 20 h 20"/>
                  <a:gd name="T32" fmla="*/ 10 w 155"/>
                  <a:gd name="T33" fmla="*/ 20 h 20"/>
                  <a:gd name="T34" fmla="*/ 145 w 155"/>
                  <a:gd name="T35" fmla="*/ 20 h 20"/>
                  <a:gd name="T36" fmla="*/ 145 w 155"/>
                  <a:gd name="T37" fmla="*/ 20 h 20"/>
                  <a:gd name="T38" fmla="*/ 150 w 155"/>
                  <a:gd name="T39" fmla="*/ 20 h 20"/>
                  <a:gd name="T40" fmla="*/ 152 w 155"/>
                  <a:gd name="T41" fmla="*/ 17 h 20"/>
                  <a:gd name="T42" fmla="*/ 155 w 155"/>
                  <a:gd name="T43" fmla="*/ 14 h 20"/>
                  <a:gd name="T44" fmla="*/ 155 w 155"/>
                  <a:gd name="T45" fmla="*/ 10 h 20"/>
                  <a:gd name="T46" fmla="*/ 155 w 15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5" h="20">
                    <a:moveTo>
                      <a:pt x="155" y="10"/>
                    </a:moveTo>
                    <a:lnTo>
                      <a:pt x="155" y="10"/>
                    </a:lnTo>
                    <a:lnTo>
                      <a:pt x="155" y="7"/>
                    </a:lnTo>
                    <a:lnTo>
                      <a:pt x="152" y="3"/>
                    </a:lnTo>
                    <a:lnTo>
                      <a:pt x="150" y="1"/>
                    </a:lnTo>
                    <a:lnTo>
                      <a:pt x="145" y="0"/>
                    </a:lnTo>
                    <a:lnTo>
                      <a:pt x="10" y="0"/>
                    </a:lnTo>
                    <a:lnTo>
                      <a:pt x="10" y="0"/>
                    </a:lnTo>
                    <a:lnTo>
                      <a:pt x="7" y="1"/>
                    </a:lnTo>
                    <a:lnTo>
                      <a:pt x="3" y="3"/>
                    </a:lnTo>
                    <a:lnTo>
                      <a:pt x="2" y="7"/>
                    </a:lnTo>
                    <a:lnTo>
                      <a:pt x="0" y="10"/>
                    </a:lnTo>
                    <a:lnTo>
                      <a:pt x="0" y="10"/>
                    </a:lnTo>
                    <a:lnTo>
                      <a:pt x="2" y="14"/>
                    </a:lnTo>
                    <a:lnTo>
                      <a:pt x="3" y="17"/>
                    </a:lnTo>
                    <a:lnTo>
                      <a:pt x="7" y="20"/>
                    </a:lnTo>
                    <a:lnTo>
                      <a:pt x="10" y="20"/>
                    </a:lnTo>
                    <a:lnTo>
                      <a:pt x="145" y="20"/>
                    </a:lnTo>
                    <a:lnTo>
                      <a:pt x="145" y="20"/>
                    </a:lnTo>
                    <a:lnTo>
                      <a:pt x="150" y="20"/>
                    </a:lnTo>
                    <a:lnTo>
                      <a:pt x="152" y="17"/>
                    </a:lnTo>
                    <a:lnTo>
                      <a:pt x="155" y="14"/>
                    </a:lnTo>
                    <a:lnTo>
                      <a:pt x="155" y="10"/>
                    </a:lnTo>
                    <a:lnTo>
                      <a:pt x="15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86D38524-5882-411A-8368-EE86CF42AF12}"/>
                  </a:ext>
                </a:extLst>
              </p:cNvPr>
              <p:cNvSpPr>
                <a:spLocks/>
              </p:cNvSpPr>
              <p:nvPr/>
            </p:nvSpPr>
            <p:spPr bwMode="auto">
              <a:xfrm>
                <a:off x="5407025" y="3152775"/>
                <a:ext cx="309563" cy="31750"/>
              </a:xfrm>
              <a:custGeom>
                <a:avLst/>
                <a:gdLst>
                  <a:gd name="T0" fmla="*/ 195 w 195"/>
                  <a:gd name="T1" fmla="*/ 10 h 20"/>
                  <a:gd name="T2" fmla="*/ 195 w 195"/>
                  <a:gd name="T3" fmla="*/ 10 h 20"/>
                  <a:gd name="T4" fmla="*/ 195 w 195"/>
                  <a:gd name="T5" fmla="*/ 6 h 20"/>
                  <a:gd name="T6" fmla="*/ 192 w 195"/>
                  <a:gd name="T7" fmla="*/ 3 h 20"/>
                  <a:gd name="T8" fmla="*/ 189 w 195"/>
                  <a:gd name="T9" fmla="*/ 1 h 20"/>
                  <a:gd name="T10" fmla="*/ 185 w 195"/>
                  <a:gd name="T11" fmla="*/ 0 h 20"/>
                  <a:gd name="T12" fmla="*/ 10 w 195"/>
                  <a:gd name="T13" fmla="*/ 0 h 20"/>
                  <a:gd name="T14" fmla="*/ 10 w 195"/>
                  <a:gd name="T15" fmla="*/ 0 h 20"/>
                  <a:gd name="T16" fmla="*/ 6 w 195"/>
                  <a:gd name="T17" fmla="*/ 1 h 20"/>
                  <a:gd name="T18" fmla="*/ 3 w 195"/>
                  <a:gd name="T19" fmla="*/ 3 h 20"/>
                  <a:gd name="T20" fmla="*/ 0 w 195"/>
                  <a:gd name="T21" fmla="*/ 6 h 20"/>
                  <a:gd name="T22" fmla="*/ 0 w 195"/>
                  <a:gd name="T23" fmla="*/ 10 h 20"/>
                  <a:gd name="T24" fmla="*/ 0 w 195"/>
                  <a:gd name="T25" fmla="*/ 10 h 20"/>
                  <a:gd name="T26" fmla="*/ 0 w 195"/>
                  <a:gd name="T27" fmla="*/ 14 h 20"/>
                  <a:gd name="T28" fmla="*/ 3 w 195"/>
                  <a:gd name="T29" fmla="*/ 17 h 20"/>
                  <a:gd name="T30" fmla="*/ 6 w 195"/>
                  <a:gd name="T31" fmla="*/ 20 h 20"/>
                  <a:gd name="T32" fmla="*/ 10 w 195"/>
                  <a:gd name="T33" fmla="*/ 20 h 20"/>
                  <a:gd name="T34" fmla="*/ 185 w 195"/>
                  <a:gd name="T35" fmla="*/ 20 h 20"/>
                  <a:gd name="T36" fmla="*/ 185 w 195"/>
                  <a:gd name="T37" fmla="*/ 20 h 20"/>
                  <a:gd name="T38" fmla="*/ 189 w 195"/>
                  <a:gd name="T39" fmla="*/ 20 h 20"/>
                  <a:gd name="T40" fmla="*/ 192 w 195"/>
                  <a:gd name="T41" fmla="*/ 17 h 20"/>
                  <a:gd name="T42" fmla="*/ 195 w 195"/>
                  <a:gd name="T43" fmla="*/ 14 h 20"/>
                  <a:gd name="T44" fmla="*/ 195 w 195"/>
                  <a:gd name="T45" fmla="*/ 10 h 20"/>
                  <a:gd name="T46" fmla="*/ 195 w 19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 h="20">
                    <a:moveTo>
                      <a:pt x="195" y="10"/>
                    </a:moveTo>
                    <a:lnTo>
                      <a:pt x="195" y="10"/>
                    </a:lnTo>
                    <a:lnTo>
                      <a:pt x="195" y="6"/>
                    </a:lnTo>
                    <a:lnTo>
                      <a:pt x="192" y="3"/>
                    </a:lnTo>
                    <a:lnTo>
                      <a:pt x="189" y="1"/>
                    </a:lnTo>
                    <a:lnTo>
                      <a:pt x="185" y="0"/>
                    </a:lnTo>
                    <a:lnTo>
                      <a:pt x="10" y="0"/>
                    </a:lnTo>
                    <a:lnTo>
                      <a:pt x="10" y="0"/>
                    </a:lnTo>
                    <a:lnTo>
                      <a:pt x="6" y="1"/>
                    </a:lnTo>
                    <a:lnTo>
                      <a:pt x="3" y="3"/>
                    </a:lnTo>
                    <a:lnTo>
                      <a:pt x="0" y="6"/>
                    </a:lnTo>
                    <a:lnTo>
                      <a:pt x="0" y="10"/>
                    </a:lnTo>
                    <a:lnTo>
                      <a:pt x="0" y="10"/>
                    </a:lnTo>
                    <a:lnTo>
                      <a:pt x="0" y="14"/>
                    </a:lnTo>
                    <a:lnTo>
                      <a:pt x="3" y="17"/>
                    </a:lnTo>
                    <a:lnTo>
                      <a:pt x="6" y="20"/>
                    </a:lnTo>
                    <a:lnTo>
                      <a:pt x="10" y="20"/>
                    </a:lnTo>
                    <a:lnTo>
                      <a:pt x="185" y="20"/>
                    </a:lnTo>
                    <a:lnTo>
                      <a:pt x="185" y="20"/>
                    </a:lnTo>
                    <a:lnTo>
                      <a:pt x="189" y="20"/>
                    </a:lnTo>
                    <a:lnTo>
                      <a:pt x="192" y="17"/>
                    </a:lnTo>
                    <a:lnTo>
                      <a:pt x="195" y="14"/>
                    </a:lnTo>
                    <a:lnTo>
                      <a:pt x="195" y="10"/>
                    </a:lnTo>
                    <a:lnTo>
                      <a:pt x="19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1CED1DDA-F031-4C1E-9B39-867E053CE0DF}"/>
                  </a:ext>
                </a:extLst>
              </p:cNvPr>
              <p:cNvSpPr>
                <a:spLocks/>
              </p:cNvSpPr>
              <p:nvPr/>
            </p:nvSpPr>
            <p:spPr bwMode="auto">
              <a:xfrm>
                <a:off x="5489575" y="3076575"/>
                <a:ext cx="157163" cy="31750"/>
              </a:xfrm>
              <a:custGeom>
                <a:avLst/>
                <a:gdLst>
                  <a:gd name="T0" fmla="*/ 10 w 99"/>
                  <a:gd name="T1" fmla="*/ 20 h 20"/>
                  <a:gd name="T2" fmla="*/ 89 w 99"/>
                  <a:gd name="T3" fmla="*/ 20 h 20"/>
                  <a:gd name="T4" fmla="*/ 89 w 99"/>
                  <a:gd name="T5" fmla="*/ 20 h 20"/>
                  <a:gd name="T6" fmla="*/ 93 w 99"/>
                  <a:gd name="T7" fmla="*/ 18 h 20"/>
                  <a:gd name="T8" fmla="*/ 96 w 99"/>
                  <a:gd name="T9" fmla="*/ 17 h 20"/>
                  <a:gd name="T10" fmla="*/ 99 w 99"/>
                  <a:gd name="T11" fmla="*/ 14 h 20"/>
                  <a:gd name="T12" fmla="*/ 99 w 99"/>
                  <a:gd name="T13" fmla="*/ 10 h 20"/>
                  <a:gd name="T14" fmla="*/ 99 w 99"/>
                  <a:gd name="T15" fmla="*/ 10 h 20"/>
                  <a:gd name="T16" fmla="*/ 99 w 99"/>
                  <a:gd name="T17" fmla="*/ 6 h 20"/>
                  <a:gd name="T18" fmla="*/ 96 w 99"/>
                  <a:gd name="T19" fmla="*/ 3 h 20"/>
                  <a:gd name="T20" fmla="*/ 93 w 99"/>
                  <a:gd name="T21" fmla="*/ 2 h 20"/>
                  <a:gd name="T22" fmla="*/ 89 w 99"/>
                  <a:gd name="T23" fmla="*/ 0 h 20"/>
                  <a:gd name="T24" fmla="*/ 10 w 99"/>
                  <a:gd name="T25" fmla="*/ 0 h 20"/>
                  <a:gd name="T26" fmla="*/ 10 w 99"/>
                  <a:gd name="T27" fmla="*/ 0 h 20"/>
                  <a:gd name="T28" fmla="*/ 6 w 99"/>
                  <a:gd name="T29" fmla="*/ 2 h 20"/>
                  <a:gd name="T30" fmla="*/ 3 w 99"/>
                  <a:gd name="T31" fmla="*/ 3 h 20"/>
                  <a:gd name="T32" fmla="*/ 0 w 99"/>
                  <a:gd name="T33" fmla="*/ 6 h 20"/>
                  <a:gd name="T34" fmla="*/ 0 w 99"/>
                  <a:gd name="T35" fmla="*/ 10 h 20"/>
                  <a:gd name="T36" fmla="*/ 0 w 99"/>
                  <a:gd name="T37" fmla="*/ 10 h 20"/>
                  <a:gd name="T38" fmla="*/ 0 w 99"/>
                  <a:gd name="T39" fmla="*/ 14 h 20"/>
                  <a:gd name="T40" fmla="*/ 3 w 99"/>
                  <a:gd name="T41" fmla="*/ 17 h 20"/>
                  <a:gd name="T42" fmla="*/ 6 w 99"/>
                  <a:gd name="T43" fmla="*/ 18 h 20"/>
                  <a:gd name="T44" fmla="*/ 10 w 99"/>
                  <a:gd name="T45" fmla="*/ 20 h 20"/>
                  <a:gd name="T46" fmla="*/ 10 w 99"/>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0">
                    <a:moveTo>
                      <a:pt x="10" y="20"/>
                    </a:moveTo>
                    <a:lnTo>
                      <a:pt x="89" y="20"/>
                    </a:lnTo>
                    <a:lnTo>
                      <a:pt x="89" y="20"/>
                    </a:lnTo>
                    <a:lnTo>
                      <a:pt x="93" y="18"/>
                    </a:lnTo>
                    <a:lnTo>
                      <a:pt x="96" y="17"/>
                    </a:lnTo>
                    <a:lnTo>
                      <a:pt x="99" y="14"/>
                    </a:lnTo>
                    <a:lnTo>
                      <a:pt x="99" y="10"/>
                    </a:lnTo>
                    <a:lnTo>
                      <a:pt x="99" y="10"/>
                    </a:lnTo>
                    <a:lnTo>
                      <a:pt x="99" y="6"/>
                    </a:lnTo>
                    <a:lnTo>
                      <a:pt x="96" y="3"/>
                    </a:lnTo>
                    <a:lnTo>
                      <a:pt x="93" y="2"/>
                    </a:lnTo>
                    <a:lnTo>
                      <a:pt x="89" y="0"/>
                    </a:lnTo>
                    <a:lnTo>
                      <a:pt x="10" y="0"/>
                    </a:lnTo>
                    <a:lnTo>
                      <a:pt x="10" y="0"/>
                    </a:lnTo>
                    <a:lnTo>
                      <a:pt x="6" y="2"/>
                    </a:lnTo>
                    <a:lnTo>
                      <a:pt x="3" y="3"/>
                    </a:lnTo>
                    <a:lnTo>
                      <a:pt x="0" y="6"/>
                    </a:lnTo>
                    <a:lnTo>
                      <a:pt x="0" y="10"/>
                    </a:lnTo>
                    <a:lnTo>
                      <a:pt x="0" y="10"/>
                    </a:lnTo>
                    <a:lnTo>
                      <a:pt x="0" y="14"/>
                    </a:lnTo>
                    <a:lnTo>
                      <a:pt x="3" y="17"/>
                    </a:lnTo>
                    <a:lnTo>
                      <a:pt x="6" y="18"/>
                    </a:lnTo>
                    <a:lnTo>
                      <a:pt x="10" y="2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E9CE2C59-5890-4E04-9A31-BEB7DBAEC7DC}"/>
                </a:ext>
              </a:extLst>
            </p:cNvPr>
            <p:cNvSpPr/>
            <p:nvPr/>
          </p:nvSpPr>
          <p:spPr>
            <a:xfrm>
              <a:off x="134561" y="1761425"/>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4" name="Rectangle 123">
            <a:extLst>
              <a:ext uri="{FF2B5EF4-FFF2-40B4-BE49-F238E27FC236}">
                <a16:creationId xmlns:a16="http://schemas.microsoft.com/office/drawing/2014/main" id="{C649CCAB-711B-4B9C-AB3E-4083FB44B8DB}"/>
              </a:ext>
              <a:ext uri="{C183D7F6-B498-43B3-948B-1728B52AA6E4}">
                <adec:decorative xmlns:adec="http://schemas.microsoft.com/office/drawing/2017/decorative" val="1"/>
              </a:ext>
            </a:extLst>
          </p:cNvPr>
          <p:cNvSpPr/>
          <p:nvPr/>
        </p:nvSpPr>
        <p:spPr>
          <a:xfrm>
            <a:off x="525309" y="1427079"/>
            <a:ext cx="3691272" cy="272244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7" name="D_a2023f1c4af418b1" hidden="1">
            <a:extLst>
              <a:ext uri="{FF2B5EF4-FFF2-40B4-BE49-F238E27FC236}">
                <a16:creationId xmlns:a16="http://schemas.microsoft.com/office/drawing/2014/main" id="{FEE24FA3-FF0B-9F7A-BC65-9F0E429162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87288448"/>
              </p:ext>
            </p:extLst>
          </p:nvPr>
        </p:nvGraphicFramePr>
        <p:xfrm>
          <a:off x="-2118841" y="3440939"/>
          <a:ext cx="2032000" cy="508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4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xmlns:a14="http://schemas.microsoft.com/office/drawing/2010/main">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678C9F0-6772-4569-9BD6-8499C9721444}"/>
              </a:ext>
              <a:ext uri="{C183D7F6-B498-43B3-948B-1728B52AA6E4}">
                <adec:decorative xmlns:adec="http://schemas.microsoft.com/office/drawing/2017/decorative" val="1"/>
              </a:ext>
            </a:extLst>
          </p:cNvPr>
          <p:cNvSpPr/>
          <p:nvPr/>
        </p:nvSpPr>
        <p:spPr>
          <a:xfrm>
            <a:off x="61711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FEDE11D9-AE33-4B9C-BE17-8232FD0861D5}"/>
              </a:ext>
              <a:ext uri="{C183D7F6-B498-43B3-948B-1728B52AA6E4}">
                <adec:decorative xmlns:adec="http://schemas.microsoft.com/office/drawing/2017/decorative" val="1"/>
              </a:ext>
            </a:extLst>
          </p:cNvPr>
          <p:cNvSpPr/>
          <p:nvPr/>
        </p:nvSpPr>
        <p:spPr>
          <a:xfrm>
            <a:off x="4434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Slide Number Placeholder 1">
            <a:extLst>
              <a:ext uri="{FF2B5EF4-FFF2-40B4-BE49-F238E27FC236}">
                <a16:creationId xmlns:a16="http://schemas.microsoft.com/office/drawing/2014/main" id="{FC11C7C1-7BAE-4386-A714-702738861F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8" name="Title 3">
            <a:extLst>
              <a:ext uri="{FF2B5EF4-FFF2-40B4-BE49-F238E27FC236}">
                <a16:creationId xmlns:a16="http://schemas.microsoft.com/office/drawing/2014/main" id="{CFD137EB-A7CF-447C-B744-A421007F0908}"/>
              </a:ext>
            </a:extLst>
          </p:cNvPr>
          <p:cNvSpPr txBox="1">
            <a:spLocks noGrp="1"/>
          </p:cNvSpPr>
          <p:nvPr>
            <p:ph type="title" idx="4294967295"/>
          </p:nvPr>
        </p:nvSpPr>
        <p:spPr>
          <a:xfrm>
            <a:off x="356470" y="586800"/>
            <a:ext cx="11417697" cy="654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Summary of findings for your trust</a:t>
            </a:r>
          </a:p>
        </p:txBody>
      </p:sp>
      <p:sp>
        <p:nvSpPr>
          <p:cNvPr id="38" name="TextBox 37">
            <a:extLst>
              <a:ext uri="{FF2B5EF4-FFF2-40B4-BE49-F238E27FC236}">
                <a16:creationId xmlns:a16="http://schemas.microsoft.com/office/drawing/2014/main" id="{B8CCBD10-50DB-4715-83D1-5DCDB73E9E62}"/>
              </a:ext>
            </a:extLst>
          </p:cNvPr>
          <p:cNvSpPr txBox="1"/>
          <p:nvPr/>
        </p:nvSpPr>
        <p:spPr>
          <a:xfrm>
            <a:off x="636480"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other trusts</a:t>
            </a:r>
          </a:p>
        </p:txBody>
      </p:sp>
      <p:sp>
        <p:nvSpPr>
          <p:cNvPr id="9" name="TextBox 8">
            <a:extLst>
              <a:ext uri="{FF2B5EF4-FFF2-40B4-BE49-F238E27FC236}">
                <a16:creationId xmlns:a16="http://schemas.microsoft.com/office/drawing/2014/main" id="{66675FA4-CF49-4861-8139-A54611C7B028}"/>
              </a:ext>
            </a:extLst>
          </p:cNvPr>
          <p:cNvSpPr txBox="1"/>
          <p:nvPr/>
        </p:nvSpPr>
        <p:spPr>
          <a:xfrm>
            <a:off x="636480" y="1803396"/>
            <a:ext cx="45721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questions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which your trust has performed better, worse, or about the same compared with all other trusts.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D_8653ae9855204144" descr="Pie chart showing the number of questions at which this NHS trust performed better, worse, or about the same as other trusts.">
            <a:extLst>
              <a:ext uri="{FF2B5EF4-FFF2-40B4-BE49-F238E27FC236}">
                <a16:creationId xmlns:a16="http://schemas.microsoft.com/office/drawing/2014/main" id="{5844B0DD-694A-42FD-AD70-BD00A57D67A0}"/>
              </a:ext>
            </a:extLst>
          </p:cNvPr>
          <p:cNvGraphicFramePr>
            <a:graphicFrameLocks/>
          </p:cNvGraphicFramePr>
          <p:nvPr>
            <p:extLst>
              <p:ext uri="{D42A27DB-BD31-4B8C-83A1-F6EECF244321}">
                <p14:modId xmlns:p14="http://schemas.microsoft.com/office/powerpoint/2010/main" val="2317417258"/>
              </p:ext>
            </p:extLst>
          </p:nvPr>
        </p:nvGraphicFramePr>
        <p:xfrm>
          <a:off x="381609" y="2424141"/>
          <a:ext cx="5700220" cy="311359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38F8C644-A44A-4EF0-9944-ED2DA1925679}"/>
              </a:ext>
            </a:extLst>
          </p:cNvPr>
          <p:cNvSpPr txBox="1"/>
          <p:nvPr/>
        </p:nvSpPr>
        <p:spPr>
          <a:xfrm>
            <a:off x="6346988"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last year’s results</a:t>
            </a:r>
          </a:p>
        </p:txBody>
      </p:sp>
      <p:sp>
        <p:nvSpPr>
          <p:cNvPr id="13" name="Rectangle 12">
            <a:extLst>
              <a:ext uri="{FF2B5EF4-FFF2-40B4-BE49-F238E27FC236}">
                <a16:creationId xmlns:a16="http://schemas.microsoft.com/office/drawing/2014/main" id="{D3DB75EC-61BF-4093-BD5E-C7DDCA6C852D}"/>
              </a:ext>
            </a:extLst>
          </p:cNvPr>
          <p:cNvSpPr/>
          <p:nvPr/>
        </p:nvSpPr>
        <p:spPr>
          <a:xfrm>
            <a:off x="6391659" y="1835612"/>
            <a:ext cx="5163861" cy="646331"/>
          </a:xfrm>
          <a:prstGeom prst="rect">
            <a:avLst/>
          </a:prstGeom>
        </p:spPr>
        <p:txBody>
          <a:bodyPr wrap="square">
            <a:spAutoFit/>
          </a:bodyPr>
          <a:lstStyle/>
          <a:p>
            <a:r>
              <a:rPr lang="en-GB" sz="1200" dirty="0">
                <a:solidFill>
                  <a:prstClr val="black"/>
                </a:solidFill>
                <a:latin typeface="Arial" panose="020B0604020202020204" pitchFamily="34" charset="0"/>
                <a:cs typeface="Arial" panose="020B0604020202020204" pitchFamily="34" charset="0"/>
              </a:rPr>
              <a:t>The </a:t>
            </a:r>
            <a:r>
              <a:rPr lang="en-GB" sz="1200" b="1" dirty="0">
                <a:solidFill>
                  <a:prstClr val="black"/>
                </a:solidFill>
                <a:latin typeface="Arial" panose="020B0604020202020204" pitchFamily="34" charset="0"/>
                <a:cs typeface="Arial" panose="020B0604020202020204" pitchFamily="34" charset="0"/>
              </a:rPr>
              <a:t>number of questions </a:t>
            </a:r>
            <a:r>
              <a:rPr lang="en-GB" sz="1200" dirty="0">
                <a:solidFill>
                  <a:prstClr val="black"/>
                </a:solidFill>
                <a:latin typeface="Arial" panose="020B0604020202020204" pitchFamily="34" charset="0"/>
                <a:cs typeface="Arial" panose="020B0604020202020204" pitchFamily="34" charset="0"/>
              </a:rPr>
              <a:t>in this report where your trust showed a statistically significant increase, decrease, or no change in scores compared to 2020 results.</a:t>
            </a:r>
          </a:p>
        </p:txBody>
      </p:sp>
      <p:graphicFrame>
        <p:nvGraphicFramePr>
          <p:cNvPr id="14" name="D_bfc847c6708e830f" descr="Pie chart showing the number of questions at which this NHS trust performed better, worse, or about the same as other trusts.">
            <a:extLst>
              <a:ext uri="{FF2B5EF4-FFF2-40B4-BE49-F238E27FC236}">
                <a16:creationId xmlns:a16="http://schemas.microsoft.com/office/drawing/2014/main" id="{3E1C6124-C512-40CB-84AE-3AB9DDC9B5C9}"/>
              </a:ext>
            </a:extLst>
          </p:cNvPr>
          <p:cNvGraphicFramePr>
            <a:graphicFrameLocks/>
          </p:cNvGraphicFramePr>
          <p:nvPr>
            <p:extLst>
              <p:ext uri="{D42A27DB-BD31-4B8C-83A1-F6EECF244321}">
                <p14:modId xmlns:p14="http://schemas.microsoft.com/office/powerpoint/2010/main" val="1355359228"/>
              </p:ext>
            </p:extLst>
          </p:nvPr>
        </p:nvGraphicFramePr>
        <p:xfrm>
          <a:off x="6232832" y="2423868"/>
          <a:ext cx="5700220" cy="3113594"/>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a:extLst>
              <a:ext uri="{FF2B5EF4-FFF2-40B4-BE49-F238E27FC236}">
                <a16:creationId xmlns:a16="http://schemas.microsoft.com/office/drawing/2014/main" id="{C2145796-AFA4-4DC2-991C-1873D3F7877D}"/>
              </a:ext>
            </a:extLst>
          </p:cNvPr>
          <p:cNvSpPr/>
          <p:nvPr/>
        </p:nvSpPr>
        <p:spPr>
          <a:xfrm>
            <a:off x="419970" y="5835091"/>
            <a:ext cx="11165040" cy="830997"/>
          </a:xfrm>
          <a:prstGeom prst="rect">
            <a:avLst/>
          </a:prstGeom>
        </p:spPr>
        <p:txBody>
          <a:bodyPr wrap="square">
            <a:spAutoFit/>
          </a:bodyPr>
          <a:lstStyle/>
          <a:p>
            <a:pPr>
              <a:defRPr/>
            </a:pPr>
            <a:r>
              <a:rPr lang="en-GB" sz="1200" dirty="0">
                <a:solidFill>
                  <a:prstClr val="black"/>
                </a:solidFill>
                <a:latin typeface="Arial"/>
              </a:rPr>
              <a:t>For a breakdown of the questions where your trust has performed better or worse compared with all other trusts, please refer to the appendix section </a:t>
            </a:r>
            <a:r>
              <a:rPr lang="en-GB" sz="1200" dirty="0">
                <a:solidFill>
                  <a:prstClr val="black"/>
                </a:solidFill>
                <a:latin typeface="Arial"/>
                <a:hlinkClick r:id="rId5" action="ppaction://hlinksldjump"/>
              </a:rPr>
              <a:t>“comparison to other trusts”</a:t>
            </a:r>
            <a:r>
              <a:rPr lang="en-GB" sz="1200" dirty="0">
                <a:solidFill>
                  <a:prstClr val="black"/>
                </a:solidFill>
                <a:latin typeface="Arial"/>
              </a:rPr>
              <a:t>. For a breakdown of the questions where your trust showed a statistically significant increase or decrease in scores compared to 2020 results, please refer to the appendix section </a:t>
            </a:r>
            <a:r>
              <a:rPr lang="en-GB" sz="1200" dirty="0">
                <a:solidFill>
                  <a:prstClr val="black"/>
                </a:solidFill>
                <a:latin typeface="Arial"/>
                <a:hlinkClick r:id="rId6" action="ppaction://hlinksldjump"/>
              </a:rPr>
              <a:t>“comparison to 2020 results”</a:t>
            </a:r>
            <a:r>
              <a:rPr lang="en-GB" sz="1200" dirty="0">
                <a:solidFill>
                  <a:prstClr val="black"/>
                </a:solidFill>
                <a:latin typeface="Arial"/>
              </a:rPr>
              <a:t>.</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p>
            <a:pPr lvl="0">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DOIDELETE" hidden="1">
            <a:extLst>
              <a:ext uri="{FF2B5EF4-FFF2-40B4-BE49-F238E27FC236}">
                <a16:creationId xmlns:a16="http://schemas.microsoft.com/office/drawing/2014/main" id="{6F4A8810-E2A3-4A9C-8EB0-303BDDC1607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71102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EFFE1C60AC40C4395AFC5872F2ED120" ma:contentTypeVersion="6" ma:contentTypeDescription="Create a new document." ma:contentTypeScope="" ma:versionID="1a23280378bd1b5d00dc8c6f33905de0">
  <xsd:schema xmlns:xsd="http://www.w3.org/2001/XMLSchema" xmlns:xs="http://www.w3.org/2001/XMLSchema" xmlns:p="http://schemas.microsoft.com/office/2006/metadata/properties" xmlns:ns2="aa6186ec-935c-47fc-84fb-92186fcafe9e" targetNamespace="http://schemas.microsoft.com/office/2006/metadata/properties" ma:root="true" ma:fieldsID="d09b53890f04f0973d7339a180afcc52" ns2:_="">
    <xsd:import namespace="aa6186ec-935c-47fc-84fb-92186fcafe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186ec-935c-47fc-84fb-92186fcafe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http://schemas.microsoft.com/office/2006/metadata/properties"/>
    <ds:schemaRef ds:uri="http://purl.org/dc/dcmitype/"/>
    <ds:schemaRef ds:uri="http://www.w3.org/XML/1998/namespace"/>
    <ds:schemaRef ds:uri="aa6186ec-935c-47fc-84fb-92186fcafe9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6FE4FBA3-3EA8-48F8-9128-12660F040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186ec-935c-47fc-84fb-92186fcaf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19333</TotalTime>
  <Words>15994</Words>
  <Application>Microsoft Office PowerPoint</Application>
  <PresentationFormat>Widescreen</PresentationFormat>
  <Paragraphs>2241</Paragraphs>
  <Slides>79</Slides>
  <Notes>69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79</vt:i4>
      </vt:variant>
    </vt:vector>
  </HeadingPairs>
  <TitlesOfParts>
    <vt:vector size="87" baseType="lpstr">
      <vt:lpstr>Arial</vt:lpstr>
      <vt:lpstr>Arial Black</vt:lpstr>
      <vt:lpstr>Calibri</vt:lpstr>
      <vt:lpstr>Calibri Light</vt:lpstr>
      <vt:lpstr>Courier New</vt:lpstr>
      <vt:lpstr>Wingdings</vt:lpstr>
      <vt:lpstr>Wingdings 3</vt:lpstr>
      <vt:lpstr>Office Theme</vt:lpstr>
      <vt:lpstr>Royal Berkshire NHS Foundation Trust</vt:lpstr>
      <vt:lpstr>Contents</vt:lpstr>
      <vt:lpstr>Background and methodology</vt:lpstr>
      <vt:lpstr>Background and methodology</vt:lpstr>
      <vt:lpstr>Key terms used in this report</vt:lpstr>
      <vt:lpstr>Using the survey results</vt:lpstr>
      <vt:lpstr>Headline results</vt:lpstr>
      <vt:lpstr>Who took part in the survey?</vt:lpstr>
      <vt:lpstr>Summary of findings for your trust</vt:lpstr>
      <vt:lpstr>Best and worst performance relative to the trust average</vt:lpstr>
      <vt:lpstr>Benchmarking</vt:lpstr>
      <vt:lpstr>Section 1. Admission to hospital</vt:lpstr>
      <vt:lpstr>Section 1. Admission to hospital (continued)</vt:lpstr>
      <vt:lpstr>Section 2. The hospital and ward</vt:lpstr>
      <vt:lpstr>Section 2. The hospital and ward (continued)</vt:lpstr>
      <vt:lpstr>Section 2. The hospital and ward (continued)</vt:lpstr>
      <vt:lpstr>Section 2. The hospital and ward (continued)</vt:lpstr>
      <vt:lpstr>Section 3. Doctors</vt:lpstr>
      <vt:lpstr>Section 3. Doctors (continued)</vt:lpstr>
      <vt:lpstr>Section 4. Nurses</vt:lpstr>
      <vt:lpstr>Section 4. Nurses (continued)</vt:lpstr>
      <vt:lpstr>Section 5. Your care and treatment</vt:lpstr>
      <vt:lpstr>Section 5. Your care and treatment (continued)</vt:lpstr>
      <vt:lpstr>Section 5. Your care and treatment (continued)</vt:lpstr>
      <vt:lpstr>Section 6. Operations and procedures</vt:lpstr>
      <vt:lpstr>Section 6. Operations and procedures (continued)</vt:lpstr>
      <vt:lpstr>Section 7. Leaving hospital</vt:lpstr>
      <vt:lpstr>Section 7. Leaving hospital (continued)</vt:lpstr>
      <vt:lpstr>Section 7. Leaving hospital (continued)</vt:lpstr>
      <vt:lpstr>Section 7. Leaving hospital (continued)</vt:lpstr>
      <vt:lpstr>Section 8. Feedback on the quality of your care</vt:lpstr>
      <vt:lpstr>Section 8. Feedback on the quality of your care (continued)</vt:lpstr>
      <vt:lpstr>Section 9. Respect and dignity</vt:lpstr>
      <vt:lpstr>Section 9. Respect and dignity (continued)</vt:lpstr>
      <vt:lpstr>Section 10. Overall experience</vt:lpstr>
      <vt:lpstr>Section 10. Overall experience (continued)</vt:lpstr>
      <vt:lpstr>Trust results</vt:lpstr>
      <vt:lpstr>Admission to hospital</vt:lpstr>
      <vt:lpstr>The hospital and ward</vt:lpstr>
      <vt:lpstr>The hospital and ward</vt:lpstr>
      <vt:lpstr>The hospital and ward</vt:lpstr>
      <vt:lpstr>The hospital and ward</vt:lpstr>
      <vt:lpstr>The hospital and ward</vt:lpstr>
      <vt:lpstr>The hospital and ward</vt:lpstr>
      <vt:lpstr>The hospital and ward</vt:lpstr>
      <vt:lpstr>Doctors</vt:lpstr>
      <vt:lpstr>Nurses</vt:lpstr>
      <vt:lpstr>Nurses</vt:lpstr>
      <vt:lpstr>Your care and treatment</vt:lpstr>
      <vt:lpstr>Your care and treatment</vt:lpstr>
      <vt:lpstr>Your care and treatment</vt:lpstr>
      <vt:lpstr>Your care and treatment</vt:lpstr>
      <vt:lpstr>Operations and procedures</vt:lpstr>
      <vt:lpstr>Operations and procedures</vt:lpstr>
      <vt:lpstr>Leaving hospital</vt:lpstr>
      <vt:lpstr>Leaving hospital</vt:lpstr>
      <vt:lpstr>Leaving hospital</vt:lpstr>
      <vt:lpstr>Leaving hospital</vt:lpstr>
      <vt:lpstr>Leaving hospital</vt:lpstr>
      <vt:lpstr>Feedback on care</vt:lpstr>
      <vt:lpstr>Overall</vt:lpstr>
      <vt:lpstr>Trends over time</vt:lpstr>
      <vt:lpstr>Trends over time – Admission to hospital</vt:lpstr>
      <vt:lpstr>Trends over time – The hospital and ward </vt:lpstr>
      <vt:lpstr>Trends over time – Doctors / Nurses</vt:lpstr>
      <vt:lpstr>Trends over time – Your care and treatment</vt:lpstr>
      <vt:lpstr>Trends over time – Operations and procedures</vt:lpstr>
      <vt:lpstr>Trends over time – Leaving hospital</vt:lpstr>
      <vt:lpstr>Trends over time – Feedback on care / Respect and dignity / Overall</vt:lpstr>
      <vt:lpstr>For further information</vt:lpstr>
      <vt:lpstr>Appendix</vt:lpstr>
      <vt:lpstr>Comparison to other trusts</vt:lpstr>
      <vt:lpstr>Comparison to other trusts</vt:lpstr>
      <vt:lpstr>Comparison to other trusts</vt:lpstr>
      <vt:lpstr>Comparison to 2020 results</vt:lpstr>
      <vt:lpstr>NHS Adult Inpatient Survey 2021</vt:lpstr>
      <vt:lpstr>How to interpret benchmarking in this report</vt:lpstr>
      <vt:lpstr>How to interpret benchmarking in this report (continued)</vt:lpstr>
      <vt:lpstr>An example of scoring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Michelle Gray</cp:lastModifiedBy>
  <cp:revision>846</cp:revision>
  <dcterms:created xsi:type="dcterms:W3CDTF">2021-03-04T09:52:26Z</dcterms:created>
  <dcterms:modified xsi:type="dcterms:W3CDTF">2022-09-30T13:25:19Z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0x0101007EFFE1C60AC40C4395AFC5872F2ED120</vt:lpwstr>
  </property>
</Properties>
</file>